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80" r:id="rId2"/>
    <p:sldMasterId id="2147483696" r:id="rId3"/>
    <p:sldMasterId id="2147483712" r:id="rId4"/>
    <p:sldMasterId id="2147483734" r:id="rId5"/>
  </p:sldMasterIdLst>
  <p:notesMasterIdLst>
    <p:notesMasterId r:id="rId58"/>
  </p:notesMasterIdLst>
  <p:sldIdLst>
    <p:sldId id="282" r:id="rId6"/>
    <p:sldId id="342" r:id="rId7"/>
    <p:sldId id="385" r:id="rId8"/>
    <p:sldId id="343" r:id="rId9"/>
    <p:sldId id="344" r:id="rId10"/>
    <p:sldId id="345" r:id="rId11"/>
    <p:sldId id="346" r:id="rId12"/>
    <p:sldId id="383" r:id="rId13"/>
    <p:sldId id="347" r:id="rId14"/>
    <p:sldId id="348" r:id="rId15"/>
    <p:sldId id="381" r:id="rId16"/>
    <p:sldId id="382" r:id="rId17"/>
    <p:sldId id="349" r:id="rId18"/>
    <p:sldId id="350" r:id="rId19"/>
    <p:sldId id="351" r:id="rId20"/>
    <p:sldId id="352" r:id="rId21"/>
    <p:sldId id="384" r:id="rId22"/>
    <p:sldId id="359" r:id="rId23"/>
    <p:sldId id="354" r:id="rId24"/>
    <p:sldId id="353" r:id="rId25"/>
    <p:sldId id="355" r:id="rId26"/>
    <p:sldId id="386" r:id="rId27"/>
    <p:sldId id="387" r:id="rId28"/>
    <p:sldId id="356" r:id="rId29"/>
    <p:sldId id="357" r:id="rId30"/>
    <p:sldId id="358" r:id="rId31"/>
    <p:sldId id="360" r:id="rId32"/>
    <p:sldId id="361" r:id="rId33"/>
    <p:sldId id="362" r:id="rId34"/>
    <p:sldId id="363" r:id="rId35"/>
    <p:sldId id="364" r:id="rId36"/>
    <p:sldId id="365" r:id="rId37"/>
    <p:sldId id="339" r:id="rId38"/>
    <p:sldId id="366" r:id="rId39"/>
    <p:sldId id="367" r:id="rId40"/>
    <p:sldId id="368" r:id="rId41"/>
    <p:sldId id="369" r:id="rId42"/>
    <p:sldId id="388" r:id="rId43"/>
    <p:sldId id="370" r:id="rId44"/>
    <p:sldId id="371" r:id="rId45"/>
    <p:sldId id="389" r:id="rId46"/>
    <p:sldId id="372" r:id="rId47"/>
    <p:sldId id="391" r:id="rId48"/>
    <p:sldId id="379" r:id="rId49"/>
    <p:sldId id="373" r:id="rId50"/>
    <p:sldId id="390" r:id="rId51"/>
    <p:sldId id="374" r:id="rId52"/>
    <p:sldId id="375" r:id="rId53"/>
    <p:sldId id="376" r:id="rId54"/>
    <p:sldId id="377" r:id="rId55"/>
    <p:sldId id="393" r:id="rId56"/>
    <p:sldId id="378" r:id="rId57"/>
  </p:sldIdLst>
  <p:sldSz cx="14630400" cy="8229600"/>
  <p:notesSz cx="6858000" cy="9144000"/>
  <p:defaultTextStyle>
    <a:defPPr>
      <a:defRPr lang="en-US"/>
    </a:defPPr>
    <a:lvl1pPr marL="0" algn="l" defTabSz="1306025" rtl="0" eaLnBrk="1" latinLnBrk="0" hangingPunct="1">
      <a:defRPr sz="2600" kern="1200">
        <a:solidFill>
          <a:schemeClr val="tx1"/>
        </a:solidFill>
        <a:latin typeface="+mn-lt"/>
        <a:ea typeface="+mn-ea"/>
        <a:cs typeface="+mn-cs"/>
      </a:defRPr>
    </a:lvl1pPr>
    <a:lvl2pPr marL="653012" algn="l" defTabSz="1306025" rtl="0" eaLnBrk="1" latinLnBrk="0" hangingPunct="1">
      <a:defRPr sz="2600" kern="1200">
        <a:solidFill>
          <a:schemeClr val="tx1"/>
        </a:solidFill>
        <a:latin typeface="+mn-lt"/>
        <a:ea typeface="+mn-ea"/>
        <a:cs typeface="+mn-cs"/>
      </a:defRPr>
    </a:lvl2pPr>
    <a:lvl3pPr marL="1306025" algn="l" defTabSz="1306025" rtl="0" eaLnBrk="1" latinLnBrk="0" hangingPunct="1">
      <a:defRPr sz="2600" kern="1200">
        <a:solidFill>
          <a:schemeClr val="tx1"/>
        </a:solidFill>
        <a:latin typeface="+mn-lt"/>
        <a:ea typeface="+mn-ea"/>
        <a:cs typeface="+mn-cs"/>
      </a:defRPr>
    </a:lvl3pPr>
    <a:lvl4pPr marL="1959038" algn="l" defTabSz="1306025" rtl="0" eaLnBrk="1" latinLnBrk="0" hangingPunct="1">
      <a:defRPr sz="2600" kern="1200">
        <a:solidFill>
          <a:schemeClr val="tx1"/>
        </a:solidFill>
        <a:latin typeface="+mn-lt"/>
        <a:ea typeface="+mn-ea"/>
        <a:cs typeface="+mn-cs"/>
      </a:defRPr>
    </a:lvl4pPr>
    <a:lvl5pPr marL="2612051" algn="l" defTabSz="1306025" rtl="0" eaLnBrk="1" latinLnBrk="0" hangingPunct="1">
      <a:defRPr sz="2600" kern="1200">
        <a:solidFill>
          <a:schemeClr val="tx1"/>
        </a:solidFill>
        <a:latin typeface="+mn-lt"/>
        <a:ea typeface="+mn-ea"/>
        <a:cs typeface="+mn-cs"/>
      </a:defRPr>
    </a:lvl5pPr>
    <a:lvl6pPr marL="3265062" algn="l" defTabSz="1306025" rtl="0" eaLnBrk="1" latinLnBrk="0" hangingPunct="1">
      <a:defRPr sz="2600" kern="1200">
        <a:solidFill>
          <a:schemeClr val="tx1"/>
        </a:solidFill>
        <a:latin typeface="+mn-lt"/>
        <a:ea typeface="+mn-ea"/>
        <a:cs typeface="+mn-cs"/>
      </a:defRPr>
    </a:lvl6pPr>
    <a:lvl7pPr marL="3918074" algn="l" defTabSz="1306025" rtl="0" eaLnBrk="1" latinLnBrk="0" hangingPunct="1">
      <a:defRPr sz="2600" kern="1200">
        <a:solidFill>
          <a:schemeClr val="tx1"/>
        </a:solidFill>
        <a:latin typeface="+mn-lt"/>
        <a:ea typeface="+mn-ea"/>
        <a:cs typeface="+mn-cs"/>
      </a:defRPr>
    </a:lvl7pPr>
    <a:lvl8pPr marL="4571086" algn="l" defTabSz="1306025" rtl="0" eaLnBrk="1" latinLnBrk="0" hangingPunct="1">
      <a:defRPr sz="2600" kern="1200">
        <a:solidFill>
          <a:schemeClr val="tx1"/>
        </a:solidFill>
        <a:latin typeface="+mn-lt"/>
        <a:ea typeface="+mn-ea"/>
        <a:cs typeface="+mn-cs"/>
      </a:defRPr>
    </a:lvl8pPr>
    <a:lvl9pPr marL="5224097" algn="l" defTabSz="1306025" rtl="0" eaLnBrk="1" latinLnBrk="0" hangingPunct="1">
      <a:defRPr sz="2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333CC"/>
    <a:srgbClr val="3366CC"/>
    <a:srgbClr val="B40000"/>
    <a:srgbClr val="7FA3CF"/>
    <a:srgbClr val="3F7FFF"/>
    <a:srgbClr val="6F93DB"/>
    <a:srgbClr val="6D9EFF"/>
    <a:srgbClr val="538CFF"/>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B3842B-4A2C-5D74-DAAE-0657EE088FF2}" v="34" dt="2020-08-07T16:35:52.580"/>
    <p1510:client id="{E8920E99-8CAC-0487-6CB3-3FA66A053A44}" v="4" dt="2020-08-07T16:54:05.2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948" y="72"/>
      </p:cViewPr>
      <p:guideLst>
        <p:guide orient="horz" pos="2592"/>
        <p:guide pos="4608"/>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lpa V" userId="S::shilpa.v@reva.edu.in::296a5f6b-2869-41c3-9d07-8631028b43d2" providerId="AD" clId="Web-{AAB3842B-4A2C-5D74-DAAE-0657EE088FF2}"/>
    <pc:docChg chg="modSld">
      <pc:chgData name="Shilpa V" userId="S::shilpa.v@reva.edu.in::296a5f6b-2869-41c3-9d07-8631028b43d2" providerId="AD" clId="Web-{AAB3842B-4A2C-5D74-DAAE-0657EE088FF2}" dt="2020-08-07T16:35:52.580" v="32" actId="20577"/>
      <pc:docMkLst>
        <pc:docMk/>
      </pc:docMkLst>
      <pc:sldChg chg="modSp">
        <pc:chgData name="Shilpa V" userId="S::shilpa.v@reva.edu.in::296a5f6b-2869-41c3-9d07-8631028b43d2" providerId="AD" clId="Web-{AAB3842B-4A2C-5D74-DAAE-0657EE088FF2}" dt="2020-08-07T16:35:52.580" v="32" actId="20577"/>
        <pc:sldMkLst>
          <pc:docMk/>
          <pc:sldMk cId="0" sldId="282"/>
        </pc:sldMkLst>
        <pc:spChg chg="mod">
          <ac:chgData name="Shilpa V" userId="S::shilpa.v@reva.edu.in::296a5f6b-2869-41c3-9d07-8631028b43d2" providerId="AD" clId="Web-{AAB3842B-4A2C-5D74-DAAE-0657EE088FF2}" dt="2020-08-07T16:35:52.580" v="32" actId="20577"/>
          <ac:spMkLst>
            <pc:docMk/>
            <pc:sldMk cId="0" sldId="282"/>
            <ac:spMk id="9" creationId="{00000000-0000-0000-0000-000000000000}"/>
          </ac:spMkLst>
        </pc:spChg>
      </pc:sldChg>
      <pc:sldChg chg="modSp">
        <pc:chgData name="Shilpa V" userId="S::shilpa.v@reva.edu.in::296a5f6b-2869-41c3-9d07-8631028b43d2" providerId="AD" clId="Web-{AAB3842B-4A2C-5D74-DAAE-0657EE088FF2}" dt="2020-08-07T16:35:30.595" v="30" actId="20577"/>
        <pc:sldMkLst>
          <pc:docMk/>
          <pc:sldMk cId="3261603182" sldId="311"/>
        </pc:sldMkLst>
        <pc:spChg chg="mod">
          <ac:chgData name="Shilpa V" userId="S::shilpa.v@reva.edu.in::296a5f6b-2869-41c3-9d07-8631028b43d2" providerId="AD" clId="Web-{AAB3842B-4A2C-5D74-DAAE-0657EE088FF2}" dt="2020-08-07T16:35:30.595" v="30" actId="20577"/>
          <ac:spMkLst>
            <pc:docMk/>
            <pc:sldMk cId="3261603182" sldId="311"/>
            <ac:spMk id="5" creationId="{00000000-0000-0000-0000-000000000000}"/>
          </ac:spMkLst>
        </pc:spChg>
      </pc:sldChg>
      <pc:sldChg chg="addSp delSp modSp delAnim">
        <pc:chgData name="Shilpa V" userId="S::shilpa.v@reva.edu.in::296a5f6b-2869-41c3-9d07-8631028b43d2" providerId="AD" clId="Web-{AAB3842B-4A2C-5D74-DAAE-0657EE088FF2}" dt="2020-08-07T16:35:03.922" v="22"/>
        <pc:sldMkLst>
          <pc:docMk/>
          <pc:sldMk cId="2478733699" sldId="312"/>
        </pc:sldMkLst>
        <pc:spChg chg="add mod">
          <ac:chgData name="Shilpa V" userId="S::shilpa.v@reva.edu.in::296a5f6b-2869-41c3-9d07-8631028b43d2" providerId="AD" clId="Web-{AAB3842B-4A2C-5D74-DAAE-0657EE088FF2}" dt="2020-08-07T16:33:30.575" v="5"/>
          <ac:spMkLst>
            <pc:docMk/>
            <pc:sldMk cId="2478733699" sldId="312"/>
            <ac:spMk id="2" creationId="{17750FCF-71CA-4E5D-A15C-B91E360B0424}"/>
          </ac:spMkLst>
        </pc:spChg>
        <pc:spChg chg="add mod">
          <ac:chgData name="Shilpa V" userId="S::shilpa.v@reva.edu.in::296a5f6b-2869-41c3-9d07-8631028b43d2" providerId="AD" clId="Web-{AAB3842B-4A2C-5D74-DAAE-0657EE088FF2}" dt="2020-08-07T16:33:53.747" v="9"/>
          <ac:spMkLst>
            <pc:docMk/>
            <pc:sldMk cId="2478733699" sldId="312"/>
            <ac:spMk id="3" creationId="{4B2E24EE-0FD0-4787-BB73-8A020CDB1517}"/>
          </ac:spMkLst>
        </pc:spChg>
        <pc:spChg chg="add mod">
          <ac:chgData name="Shilpa V" userId="S::shilpa.v@reva.edu.in::296a5f6b-2869-41c3-9d07-8631028b43d2" providerId="AD" clId="Web-{AAB3842B-4A2C-5D74-DAAE-0657EE088FF2}" dt="2020-08-07T16:34:45.499" v="16"/>
          <ac:spMkLst>
            <pc:docMk/>
            <pc:sldMk cId="2478733699" sldId="312"/>
            <ac:spMk id="4" creationId="{F2CDEB3C-5B22-4B8C-AAEA-65FA44156783}"/>
          </ac:spMkLst>
        </pc:spChg>
        <pc:spChg chg="add mod">
          <ac:chgData name="Shilpa V" userId="S::shilpa.v@reva.edu.in::296a5f6b-2869-41c3-9d07-8631028b43d2" providerId="AD" clId="Web-{AAB3842B-4A2C-5D74-DAAE-0657EE088FF2}" dt="2020-08-07T16:34:59.406" v="20"/>
          <ac:spMkLst>
            <pc:docMk/>
            <pc:sldMk cId="2478733699" sldId="312"/>
            <ac:spMk id="6" creationId="{EA605E10-71D5-4A7F-B45A-C1CA666A1B84}"/>
          </ac:spMkLst>
        </pc:spChg>
        <pc:grpChg chg="del">
          <ac:chgData name="Shilpa V" userId="S::shilpa.v@reva.edu.in::296a5f6b-2869-41c3-9d07-8631028b43d2" providerId="AD" clId="Web-{AAB3842B-4A2C-5D74-DAAE-0657EE088FF2}" dt="2020-08-07T16:35:02.531" v="21"/>
          <ac:grpSpMkLst>
            <pc:docMk/>
            <pc:sldMk cId="2478733699" sldId="312"/>
            <ac:grpSpMk id="24" creationId="{00000000-0000-0000-0000-000000000000}"/>
          </ac:grpSpMkLst>
        </pc:grpChg>
        <pc:grpChg chg="del">
          <ac:chgData name="Shilpa V" userId="S::shilpa.v@reva.edu.in::296a5f6b-2869-41c3-9d07-8631028b43d2" providerId="AD" clId="Web-{AAB3842B-4A2C-5D74-DAAE-0657EE088FF2}" dt="2020-08-07T16:35:03.922" v="22"/>
          <ac:grpSpMkLst>
            <pc:docMk/>
            <pc:sldMk cId="2478733699" sldId="312"/>
            <ac:grpSpMk id="27" creationId="{00000000-0000-0000-0000-000000000000}"/>
          </ac:grpSpMkLst>
        </pc:grpChg>
      </pc:sldChg>
    </pc:docChg>
  </pc:docChgLst>
  <pc:docChgLst>
    <pc:chgData name="Shilpa V" userId="S::shilpa.v@reva.edu.in::296a5f6b-2869-41c3-9d07-8631028b43d2" providerId="AD" clId="Web-{E8920E99-8CAC-0487-6CB3-3FA66A053A44}"/>
    <pc:docChg chg="modSld">
      <pc:chgData name="Shilpa V" userId="S::shilpa.v@reva.edu.in::296a5f6b-2869-41c3-9d07-8631028b43d2" providerId="AD" clId="Web-{E8920E99-8CAC-0487-6CB3-3FA66A053A44}" dt="2020-08-07T16:54:05.200" v="3" actId="20577"/>
      <pc:docMkLst>
        <pc:docMk/>
      </pc:docMkLst>
      <pc:sldChg chg="modSp">
        <pc:chgData name="Shilpa V" userId="S::shilpa.v@reva.edu.in::296a5f6b-2869-41c3-9d07-8631028b43d2" providerId="AD" clId="Web-{E8920E99-8CAC-0487-6CB3-3FA66A053A44}" dt="2020-08-07T16:54:05.200" v="3" actId="20577"/>
        <pc:sldMkLst>
          <pc:docMk/>
          <pc:sldMk cId="0" sldId="282"/>
        </pc:sldMkLst>
        <pc:spChg chg="mod">
          <ac:chgData name="Shilpa V" userId="S::shilpa.v@reva.edu.in::296a5f6b-2869-41c3-9d07-8631028b43d2" providerId="AD" clId="Web-{E8920E99-8CAC-0487-6CB3-3FA66A053A44}" dt="2020-08-07T16:54:05.200" v="3" actId="20577"/>
          <ac:spMkLst>
            <pc:docMk/>
            <pc:sldMk cId="0" sldId="282"/>
            <ac:spMk id="2" creationId="{00000000-0000-0000-0000-000000000000}"/>
          </ac:spMkLst>
        </pc:spChg>
        <pc:spChg chg="mod">
          <ac:chgData name="Shilpa V" userId="S::shilpa.v@reva.edu.in::296a5f6b-2869-41c3-9d07-8631028b43d2" providerId="AD" clId="Web-{E8920E99-8CAC-0487-6CB3-3FA66A053A44}" dt="2020-08-07T16:54:02.403" v="2" actId="20577"/>
          <ac:spMkLst>
            <pc:docMk/>
            <pc:sldMk cId="0" sldId="282"/>
            <ac:spMk id="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9FADA-C8A6-41CB-80FD-8226B17F134F}" type="datetimeFigureOut">
              <a:rPr lang="en-US" smtClean="0"/>
              <a:pPr/>
              <a:t>10/10/2024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E01517-4172-4077-848B-2264E0EA59BA}" type="slidenum">
              <a:rPr lang="en-US" smtClean="0"/>
              <a:pPr/>
              <a:t>‹#›</a:t>
            </a:fld>
            <a:endParaRPr lang="en-US"/>
          </a:p>
        </p:txBody>
      </p:sp>
    </p:spTree>
    <p:extLst>
      <p:ext uri="{BB962C8B-B14F-4D97-AF65-F5344CB8AC3E}">
        <p14:creationId xmlns:p14="http://schemas.microsoft.com/office/powerpoint/2010/main" val="1663916623"/>
      </p:ext>
    </p:extLst>
  </p:cSld>
  <p:clrMap bg1="lt1" tx1="dk1" bg2="lt2" tx2="dk2" accent1="accent1" accent2="accent2" accent3="accent3" accent4="accent4" accent5="accent5" accent6="accent6" hlink="hlink" folHlink="folHlink"/>
  <p:notesStyle>
    <a:lvl1pPr marL="0" algn="l" defTabSz="914263" rtl="0" eaLnBrk="1" latinLnBrk="0" hangingPunct="1">
      <a:defRPr sz="1100" kern="1200">
        <a:solidFill>
          <a:schemeClr val="tx1"/>
        </a:solidFill>
        <a:latin typeface="+mn-lt"/>
        <a:ea typeface="+mn-ea"/>
        <a:cs typeface="+mn-cs"/>
      </a:defRPr>
    </a:lvl1pPr>
    <a:lvl2pPr marL="457131" algn="l" defTabSz="914263" rtl="0" eaLnBrk="1" latinLnBrk="0" hangingPunct="1">
      <a:defRPr sz="1100" kern="1200">
        <a:solidFill>
          <a:schemeClr val="tx1"/>
        </a:solidFill>
        <a:latin typeface="+mn-lt"/>
        <a:ea typeface="+mn-ea"/>
        <a:cs typeface="+mn-cs"/>
      </a:defRPr>
    </a:lvl2pPr>
    <a:lvl3pPr marL="914263" algn="l" defTabSz="914263" rtl="0" eaLnBrk="1" latinLnBrk="0" hangingPunct="1">
      <a:defRPr sz="1100" kern="1200">
        <a:solidFill>
          <a:schemeClr val="tx1"/>
        </a:solidFill>
        <a:latin typeface="+mn-lt"/>
        <a:ea typeface="+mn-ea"/>
        <a:cs typeface="+mn-cs"/>
      </a:defRPr>
    </a:lvl3pPr>
    <a:lvl4pPr marL="1371394" algn="l" defTabSz="914263" rtl="0" eaLnBrk="1" latinLnBrk="0" hangingPunct="1">
      <a:defRPr sz="1100" kern="1200">
        <a:solidFill>
          <a:schemeClr val="tx1"/>
        </a:solidFill>
        <a:latin typeface="+mn-lt"/>
        <a:ea typeface="+mn-ea"/>
        <a:cs typeface="+mn-cs"/>
      </a:defRPr>
    </a:lvl4pPr>
    <a:lvl5pPr marL="1828526" algn="l" defTabSz="914263" rtl="0" eaLnBrk="1" latinLnBrk="0" hangingPunct="1">
      <a:defRPr sz="1100" kern="1200">
        <a:solidFill>
          <a:schemeClr val="tx1"/>
        </a:solidFill>
        <a:latin typeface="+mn-lt"/>
        <a:ea typeface="+mn-ea"/>
        <a:cs typeface="+mn-cs"/>
      </a:defRPr>
    </a:lvl5pPr>
    <a:lvl6pPr marL="2285657" algn="l" defTabSz="914263" rtl="0" eaLnBrk="1" latinLnBrk="0" hangingPunct="1">
      <a:defRPr sz="1100" kern="1200">
        <a:solidFill>
          <a:schemeClr val="tx1"/>
        </a:solidFill>
        <a:latin typeface="+mn-lt"/>
        <a:ea typeface="+mn-ea"/>
        <a:cs typeface="+mn-cs"/>
      </a:defRPr>
    </a:lvl6pPr>
    <a:lvl7pPr marL="2742789" algn="l" defTabSz="914263" rtl="0" eaLnBrk="1" latinLnBrk="0" hangingPunct="1">
      <a:defRPr sz="1100" kern="1200">
        <a:solidFill>
          <a:schemeClr val="tx1"/>
        </a:solidFill>
        <a:latin typeface="+mn-lt"/>
        <a:ea typeface="+mn-ea"/>
        <a:cs typeface="+mn-cs"/>
      </a:defRPr>
    </a:lvl7pPr>
    <a:lvl8pPr marL="3199920" algn="l" defTabSz="914263" rtl="0" eaLnBrk="1" latinLnBrk="0" hangingPunct="1">
      <a:defRPr sz="1100" kern="1200">
        <a:solidFill>
          <a:schemeClr val="tx1"/>
        </a:solidFill>
        <a:latin typeface="+mn-lt"/>
        <a:ea typeface="+mn-ea"/>
        <a:cs typeface="+mn-cs"/>
      </a:defRPr>
    </a:lvl8pPr>
    <a:lvl9pPr marL="3657051" algn="l" defTabSz="914263"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3E01517-4172-4077-848B-2264E0EA59BA}" type="slidenum">
              <a:rPr lang="en-US" smtClean="0"/>
              <a:pPr/>
              <a:t>1</a:t>
            </a:fld>
            <a:endParaRPr lang="en-US"/>
          </a:p>
        </p:txBody>
      </p:sp>
    </p:spTree>
    <p:extLst>
      <p:ext uri="{BB962C8B-B14F-4D97-AF65-F5344CB8AC3E}">
        <p14:creationId xmlns:p14="http://schemas.microsoft.com/office/powerpoint/2010/main" val="27259192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hite">
    <p:spTree>
      <p:nvGrpSpPr>
        <p:cNvPr id="1" name=""/>
        <p:cNvGrpSpPr/>
        <p:nvPr/>
      </p:nvGrpSpPr>
      <p:grpSpPr>
        <a:xfrm>
          <a:off x="0" y="0"/>
          <a:ext cx="0" cy="0"/>
          <a:chOff x="0" y="0"/>
          <a:chExt cx="0" cy="0"/>
        </a:xfrm>
      </p:grpSpPr>
      <p:sp>
        <p:nvSpPr>
          <p:cNvPr id="10" name="Rectangle 9"/>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a:t>TITLE</a:t>
            </a:r>
            <a:br>
              <a:rPr lang="en-NZ"/>
            </a:br>
            <a:r>
              <a:rPr lang="en-NZ"/>
              <a:t>OF </a:t>
            </a:r>
            <a:br>
              <a:rPr lang="en-NZ"/>
            </a:br>
            <a:r>
              <a:rPr lang="en-NZ"/>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2">
                    <a:lumMod val="10000"/>
                  </a:schemeClr>
                </a:solidFill>
                <a:latin typeface="Roboto Medium" pitchFamily="2" charset="0"/>
                <a:ea typeface="Roboto Medium" pitchFamily="2" charset="0"/>
              </a:defRPr>
            </a:lvl1pPr>
          </a:lstStyle>
          <a:p>
            <a:r>
              <a:rPr lang="en-NZ" altLang="ja-JP" err="1"/>
              <a:t>dd</a:t>
            </a:r>
            <a:r>
              <a:rPr lang="en-NZ" altLang="ja-JP"/>
              <a:t>/mm/</a:t>
            </a:r>
            <a:r>
              <a:rPr lang="en-NZ" altLang="ja-JP" err="1"/>
              <a:t>yy</a:t>
            </a:r>
            <a:endParaRPr lang="en-NZ" altLang="ja-JP"/>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a:t>Presenters Name</a:t>
            </a:r>
          </a:p>
        </p:txBody>
      </p:sp>
      <p:sp>
        <p:nvSpPr>
          <p:cNvPr id="26" name="Rectangle 25">
            <a:extLst>
              <a:ext uri="{FF2B5EF4-FFF2-40B4-BE49-F238E27FC236}">
                <a16:creationId xmlns:a16="http://schemas.microsoft.com/office/drawing/2014/main" id="{0DD6F9D5-0A6C-A342-B1B0-8A5561580C6F}"/>
              </a:ext>
            </a:extLst>
          </p:cNvPr>
          <p:cNvSpPr/>
          <p:nvPr userDrawn="1"/>
        </p:nvSpPr>
        <p:spPr>
          <a:xfrm>
            <a:off x="1033483" y="2536762"/>
            <a:ext cx="102072" cy="20797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bg2">
                  <a:lumMod val="10000"/>
                </a:schemeClr>
              </a:solidFill>
              <a:latin typeface="Roboto Medium" pitchFamily="2" charset="0"/>
              <a:ea typeface="Roboto Medium" pitchFamily="2" charset="0"/>
            </a:endParaRPr>
          </a:p>
        </p:txBody>
      </p:sp>
      <p:sp>
        <p:nvSpPr>
          <p:cNvPr id="12"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r>
              <a:rPr lang="en-US"/>
              <a:t>Click icon to add picture</a:t>
            </a:r>
          </a:p>
        </p:txBody>
      </p:sp>
      <p:grpSp>
        <p:nvGrpSpPr>
          <p:cNvPr id="17" name="Group 16">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8"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userDrawn="1"/>
        </p:nvGrpSpPr>
        <p:grpSpPr>
          <a:xfrm>
            <a:off x="749519" y="0"/>
            <a:ext cx="3562350" cy="1844902"/>
            <a:chOff x="234198" y="-186320"/>
            <a:chExt cx="3562350" cy="1844902"/>
          </a:xfrm>
        </p:grpSpPr>
        <p:pic>
          <p:nvPicPr>
            <p:cNvPr id="30"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7"/>
            <a:srcRect/>
            <a:stretch>
              <a:fillRect/>
            </a:stretch>
          </p:blipFill>
          <p:spPr bwMode="auto">
            <a:xfrm>
              <a:off x="234198" y="-186320"/>
              <a:ext cx="3562350" cy="1776902"/>
            </a:xfrm>
            <a:prstGeom prst="rect">
              <a:avLst/>
            </a:prstGeom>
            <a:noFill/>
          </p:spPr>
        </p:pic>
        <p:cxnSp>
          <p:nvCxnSpPr>
            <p:cNvPr id="31" name="Straight Connector 30">
              <a:extLst>
                <a:ext uri="{FF2B5EF4-FFF2-40B4-BE49-F238E27FC236}">
                  <a16:creationId xmlns:a16="http://schemas.microsoft.com/office/drawing/2014/main" id="{F1818976-698C-4B2D-82CF-4C7F8843B80D}"/>
                </a:ext>
              </a:extLst>
            </p:cNvPr>
            <p:cNvCxnSpPr/>
            <p:nvPr userDrawn="1"/>
          </p:nvCxnSpPr>
          <p:spPr>
            <a:xfrm flipH="1">
              <a:off x="399360" y="122769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CEB4F58-EB86-4561-A53C-44C59E13C6EA}"/>
                </a:ext>
              </a:extLst>
            </p:cNvPr>
            <p:cNvSpPr txBox="1"/>
            <p:nvPr userDrawn="1"/>
          </p:nvSpPr>
          <p:spPr>
            <a:xfrm>
              <a:off x="314540" y="1227695"/>
              <a:ext cx="3482008" cy="430887"/>
            </a:xfrm>
            <a:prstGeom prst="rect">
              <a:avLst/>
            </a:prstGeom>
            <a:noFill/>
          </p:spPr>
          <p:txBody>
            <a:bodyPr wrap="square" rtlCol="0">
              <a:spAutoFit/>
            </a:bodyPr>
            <a:lstStyle/>
            <a:p>
              <a:r>
                <a:rPr lang="en-IN" sz="1100"/>
                <a:t>Established as per the Section 2(f) of the UGC Act, 1956</a:t>
              </a:r>
            </a:p>
            <a:p>
              <a:r>
                <a:rPr lang="en-IN" sz="1100"/>
                <a:t>Approved by AICTE, COA and BCI, New Delhi</a:t>
              </a:r>
            </a:p>
          </p:txBody>
        </p:sp>
      </p:grpSp>
    </p:spTree>
    <p:extLst>
      <p:ext uri="{BB962C8B-B14F-4D97-AF65-F5344CB8AC3E}">
        <p14:creationId xmlns:p14="http://schemas.microsoft.com/office/powerpoint/2010/main" val="1518763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2 Column Agenda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a:t>Edit Master text styles</a:t>
            </a:r>
          </a:p>
          <a:p>
            <a:pPr lvl="1"/>
            <a:endParaRPr lang="en-US"/>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a:t>Edit Master text styles</a:t>
            </a:r>
          </a:p>
          <a:p>
            <a:pPr lvl="1"/>
            <a:endParaRPr lang="en-US"/>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a:t>Agenda (Two Columns)</a:t>
            </a:r>
          </a:p>
        </p:txBody>
      </p:sp>
      <p:sp>
        <p:nvSpPr>
          <p:cNvPr id="11" name="Rectangle 10">
            <a:extLst>
              <a:ext uri="{FF2B5EF4-FFF2-40B4-BE49-F238E27FC236}">
                <a16:creationId xmlns:a16="http://schemas.microsoft.com/office/drawing/2014/main" id="{9B6EB652-BF34-374F-BBB8-949977DE2724}"/>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a:solidFill>
                <a:schemeClr val="bg1"/>
              </a:solidFill>
              <a:latin typeface="Roboto Medium" pitchFamily="2" charset="0"/>
              <a:ea typeface="Roboto Medium" pitchFamily="2" charset="0"/>
            </a:endParaRPr>
          </a:p>
        </p:txBody>
      </p:sp>
      <p:pic>
        <p:nvPicPr>
          <p:cNvPr id="15" name="Picture 3" descr="C:\Users\Admin\Downloads\1-05.png"/>
          <p:cNvPicPr>
            <a:picLocks noChangeAspect="1" noChangeArrowheads="1"/>
          </p:cNvPicPr>
          <p:nvPr userDrawn="1"/>
        </p:nvPicPr>
        <p:blipFill>
          <a:blip r:embed="rId3"/>
          <a:srcRect/>
          <a:stretch>
            <a:fillRect/>
          </a:stretch>
        </p:blipFill>
        <p:spPr bwMode="auto">
          <a:xfrm>
            <a:off x="10668001" y="0"/>
            <a:ext cx="3677478" cy="1773936"/>
          </a:xfrm>
          <a:prstGeom prst="rect">
            <a:avLst/>
          </a:prstGeom>
          <a:noFill/>
        </p:spPr>
      </p:pic>
      <p:pic>
        <p:nvPicPr>
          <p:cNvPr id="12" name="Picture 3" descr="C:\Users\Admin\Downloads\1-05.png"/>
          <p:cNvPicPr>
            <a:picLocks noChangeAspect="1" noChangeArrowheads="1"/>
          </p:cNvPicPr>
          <p:nvPr userDrawn="1"/>
        </p:nvPicPr>
        <p:blipFill>
          <a:blip r:embed="rId3">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1241344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Divider White">
    <p:bg bwMode="gray">
      <p:bgPr>
        <a:solidFill>
          <a:schemeClr val="bg1"/>
        </a:solidFill>
        <a:effectLst/>
      </p:bgPr>
    </p:bg>
    <p:spTree>
      <p:nvGrpSpPr>
        <p:cNvPr id="1" name=""/>
        <p:cNvGrpSpPr/>
        <p:nvPr/>
      </p:nvGrpSpPr>
      <p:grpSpPr>
        <a:xfrm>
          <a:off x="0" y="0"/>
          <a:ext cx="0" cy="0"/>
          <a:chOff x="0" y="0"/>
          <a:chExt cx="0" cy="0"/>
        </a:xfrm>
      </p:grpSpPr>
      <p:pic>
        <p:nvPicPr>
          <p:cNvPr id="8" name="Picture 2" descr="C:\Users\Admin\Downloads\WSBC_REVA_LOGO_180x180_px_150420_V001.png"/>
          <p:cNvPicPr>
            <a:picLocks noChangeAspect="1" noChangeArrowheads="1"/>
          </p:cNvPicPr>
          <p:nvPr userDrawn="1"/>
        </p:nvPicPr>
        <p:blipFill>
          <a:blip r:embed="rId2"/>
          <a:srcRect r="50000"/>
          <a:stretch>
            <a:fillRect/>
          </a:stretch>
        </p:blipFill>
        <p:spPr bwMode="auto">
          <a:xfrm>
            <a:off x="11201400" y="914400"/>
            <a:ext cx="3429000" cy="6858000"/>
          </a:xfrm>
          <a:prstGeom prst="rect">
            <a:avLst/>
          </a:prstGeom>
          <a:noFill/>
        </p:spPr>
      </p:pic>
      <p:sp>
        <p:nvSpPr>
          <p:cNvPr id="11" name="Rectangle 10"/>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tx1"/>
                </a:solidFill>
                <a:latin typeface="Roboto Medium" pitchFamily="2" charset="0"/>
                <a:ea typeface="Roboto Medium" pitchFamily="2" charset="0"/>
                <a:cs typeface="Roboto Medium" pitchFamily="2" charset="0"/>
              </a:defRPr>
            </a:lvl1pPr>
          </a:lstStyle>
          <a:p>
            <a:r>
              <a:rPr lang="en-US"/>
              <a:t>TITLE PAGE</a:t>
            </a:r>
            <a:endParaRPr lang="en-NZ"/>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SUBTITLE</a:t>
            </a:r>
          </a:p>
          <a:p>
            <a:pPr lvl="0"/>
            <a:endParaRPr lang="en-US"/>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a:latin typeface="Roboto Medium" pitchFamily="2" charset="0"/>
              <a:ea typeface="Roboto Medium" pitchFamily="2" charset="0"/>
            </a:endParaRPr>
          </a:p>
        </p:txBody>
      </p:sp>
    </p:spTree>
    <p:extLst>
      <p:ext uri="{BB962C8B-B14F-4D97-AF65-F5344CB8AC3E}">
        <p14:creationId xmlns:p14="http://schemas.microsoft.com/office/powerpoint/2010/main" val="1420927517"/>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pic>
        <p:nvPicPr>
          <p:cNvPr id="8" name="Picture 2" descr="C:\Users\Admin\Downloads\WSBC_REVA_LOGO_180x180_px_150420_V001.png"/>
          <p:cNvPicPr>
            <a:picLocks noChangeAspect="1" noChangeArrowheads="1"/>
          </p:cNvPicPr>
          <p:nvPr userDrawn="1"/>
        </p:nvPicPr>
        <p:blipFill>
          <a:blip r:embed="rId2"/>
          <a:srcRect r="50000"/>
          <a:stretch>
            <a:fillRect/>
          </a:stretch>
        </p:blipFill>
        <p:spPr bwMode="auto">
          <a:xfrm>
            <a:off x="11201400" y="914400"/>
            <a:ext cx="3429000" cy="6858000"/>
          </a:xfrm>
          <a:prstGeom prst="rect">
            <a:avLst/>
          </a:prstGeom>
          <a:noFill/>
        </p:spPr>
      </p:pic>
      <p:sp>
        <p:nvSpPr>
          <p:cNvPr id="11" name="Rectangle 10"/>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tx1"/>
                </a:solidFill>
                <a:latin typeface="Roboto Medium" pitchFamily="2" charset="0"/>
                <a:ea typeface="Roboto Medium" pitchFamily="2" charset="0"/>
                <a:cs typeface="Roboto Medium" pitchFamily="2" charset="0"/>
              </a:defRPr>
            </a:lvl1pPr>
          </a:lstStyle>
          <a:p>
            <a:r>
              <a:rPr lang="en-US"/>
              <a:t>TITLE PAGE</a:t>
            </a:r>
            <a:endParaRPr lang="en-NZ"/>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SUBTITLE</a:t>
            </a:r>
          </a:p>
          <a:p>
            <a:pPr lvl="0"/>
            <a:endParaRPr lang="en-US"/>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a:latin typeface="Roboto Medium" pitchFamily="2" charset="0"/>
              <a:ea typeface="Roboto Medium" pitchFamily="2" charset="0"/>
            </a:endParaRPr>
          </a:p>
        </p:txBody>
      </p:sp>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ivider White">
    <p:bg bwMode="gray">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bg1"/>
                </a:solidFill>
                <a:latin typeface="Roboto Medium" pitchFamily="2" charset="0"/>
                <a:ea typeface="Roboto Medium" pitchFamily="2" charset="0"/>
                <a:cs typeface="Roboto Medium" pitchFamily="2" charset="0"/>
              </a:defRPr>
            </a:lvl1pPr>
          </a:lstStyle>
          <a:p>
            <a:r>
              <a:rPr lang="en-US"/>
              <a:t>TITLE PAGE</a:t>
            </a:r>
            <a:endParaRPr lang="en-NZ"/>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bg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SUBTITLE</a:t>
            </a:r>
          </a:p>
          <a:p>
            <a:pPr lvl="0"/>
            <a:endParaRPr lang="en-US"/>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a:latin typeface="Roboto Medium" pitchFamily="2" charset="0"/>
              <a:ea typeface="Roboto Medium" pitchFamily="2" charset="0"/>
            </a:endParaRPr>
          </a:p>
        </p:txBody>
      </p:sp>
      <p:pic>
        <p:nvPicPr>
          <p:cNvPr id="10" name="Picture 3" descr="C:\Users\Admin\Downloads\1-05.png"/>
          <p:cNvPicPr>
            <a:picLocks noChangeAspect="1" noChangeArrowheads="1"/>
          </p:cNvPicPr>
          <p:nvPr userDrawn="1"/>
        </p:nvPicPr>
        <p:blipFill>
          <a:blip r:embed="rId3">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Divider White">
    <p:bg bwMode="gray">
      <p:bgPr>
        <a:solidFill>
          <a:schemeClr val="bg1"/>
        </a:solidFill>
        <a:effectLst/>
      </p:bgPr>
    </p:bg>
    <p:spTree>
      <p:nvGrpSpPr>
        <p:cNvPr id="1" name=""/>
        <p:cNvGrpSpPr/>
        <p:nvPr/>
      </p:nvGrpSpPr>
      <p:grpSpPr>
        <a:xfrm>
          <a:off x="0" y="0"/>
          <a:ext cx="0" cy="0"/>
          <a:chOff x="0" y="0"/>
          <a:chExt cx="0" cy="0"/>
        </a:xfrm>
      </p:grpSpPr>
      <p:pic>
        <p:nvPicPr>
          <p:cNvPr id="2051" name="Picture 3" descr="C:\Users\Admin\Downloads\_DSC1138-Edit(1) (1).jpg"/>
          <p:cNvPicPr>
            <a:picLocks noChangeAspect="1" noChangeArrowheads="1"/>
          </p:cNvPicPr>
          <p:nvPr userDrawn="1"/>
        </p:nvPicPr>
        <p:blipFill>
          <a:blip r:embed="rId2" cstate="print"/>
          <a:srcRect b="15719"/>
          <a:stretch>
            <a:fillRect/>
          </a:stretch>
        </p:blipFill>
        <p:spPr bwMode="auto">
          <a:xfrm>
            <a:off x="0" y="-1"/>
            <a:ext cx="14630400" cy="8229601"/>
          </a:xfrm>
          <a:prstGeom prst="rect">
            <a:avLst/>
          </a:prstGeom>
          <a:noFill/>
        </p:spPr>
      </p:pic>
      <p:sp>
        <p:nvSpPr>
          <p:cNvPr id="10" name="Rectangle 9"/>
          <p:cNvSpPr/>
          <p:nvPr userDrawn="1"/>
        </p:nvSpPr>
        <p:spPr>
          <a:xfrm>
            <a:off x="0" y="0"/>
            <a:ext cx="14630400" cy="8229600"/>
          </a:xfrm>
          <a:prstGeom prst="rect">
            <a:avLst/>
          </a:prstGeom>
          <a:solidFill>
            <a:schemeClr val="dk1">
              <a:alpha val="57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bg1"/>
                </a:solidFill>
                <a:latin typeface="Roboto Medium" pitchFamily="2" charset="0"/>
                <a:ea typeface="Roboto Medium" pitchFamily="2" charset="0"/>
                <a:cs typeface="Roboto Medium" pitchFamily="2" charset="0"/>
              </a:defRPr>
            </a:lvl1pPr>
          </a:lstStyle>
          <a:p>
            <a:r>
              <a:rPr lang="en-US"/>
              <a:t>TITLE PAGE</a:t>
            </a:r>
            <a:endParaRPr lang="en-NZ"/>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bg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SUBTITLE</a:t>
            </a:r>
          </a:p>
          <a:p>
            <a:pPr lvl="0"/>
            <a:endParaRPr lang="en-US"/>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a:latin typeface="Roboto Medium" pitchFamily="2" charset="0"/>
              <a:ea typeface="Roboto Medium" pitchFamily="2" charset="0"/>
            </a:endParaRPr>
          </a:p>
        </p:txBody>
      </p:sp>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Image O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endParaRPr lang="en-US"/>
          </a:p>
        </p:txBody>
      </p:sp>
      <p:sp>
        <p:nvSpPr>
          <p:cNvPr id="8" name="Title 1"/>
          <p:cNvSpPr>
            <a:spLocks noGrp="1"/>
          </p:cNvSpPr>
          <p:nvPr>
            <p:ph type="title" hasCustomPrompt="1"/>
          </p:nvPr>
        </p:nvSpPr>
        <p:spPr bwMode="gray">
          <a:xfrm>
            <a:off x="917971" y="2438400"/>
            <a:ext cx="5787629" cy="1590676"/>
          </a:xfrm>
          <a:prstGeom prst="rect">
            <a:avLst/>
          </a:prstGeom>
        </p:spPr>
        <p:txBody>
          <a:bodyPr lIns="109728" tIns="54864" rIns="109728" bIns="54864" anchor="ctr"/>
          <a:lstStyle>
            <a:lvl1pPr algn="l">
              <a:defRPr sz="8000" b="1" i="0" spc="0">
                <a:solidFill>
                  <a:schemeClr val="tx1"/>
                </a:solidFill>
                <a:latin typeface="Roboto Medium" pitchFamily="2" charset="0"/>
                <a:ea typeface="Roboto Medium" pitchFamily="2" charset="0"/>
                <a:cs typeface="Roboto Medium" pitchFamily="2" charset="0"/>
              </a:defRPr>
            </a:lvl1pPr>
          </a:lstStyle>
          <a:p>
            <a:r>
              <a:rPr lang="en-US"/>
              <a:t>TITLE PAGE</a:t>
            </a:r>
            <a:endParaRPr lang="en-NZ"/>
          </a:p>
        </p:txBody>
      </p:sp>
      <p:sp>
        <p:nvSpPr>
          <p:cNvPr id="9" name="Text Placeholder 5"/>
          <p:cNvSpPr>
            <a:spLocks noGrp="1"/>
          </p:cNvSpPr>
          <p:nvPr>
            <p:ph type="body" sz="quarter" idx="11" hasCustomPrompt="1"/>
          </p:nvPr>
        </p:nvSpPr>
        <p:spPr bwMode="gray">
          <a:xfrm>
            <a:off x="1020043" y="4157546"/>
            <a:ext cx="5685557"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18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SUBTITLE</a:t>
            </a:r>
          </a:p>
          <a:p>
            <a:pPr lvl="0"/>
            <a:endParaRPr lang="en-US"/>
          </a:p>
        </p:txBody>
      </p:sp>
      <p:sp>
        <p:nvSpPr>
          <p:cNvPr id="11" name="Rectangle 10">
            <a:extLst>
              <a:ext uri="{FF2B5EF4-FFF2-40B4-BE49-F238E27FC236}">
                <a16:creationId xmlns:a16="http://schemas.microsoft.com/office/drawing/2014/main" id="{0A161A43-230D-6D48-91E6-6DF531926408}"/>
              </a:ext>
            </a:extLst>
          </p:cNvPr>
          <p:cNvSpPr/>
          <p:nvPr userDrawn="1"/>
        </p:nvSpPr>
        <p:spPr>
          <a:xfrm>
            <a:off x="586904" y="2420617"/>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a:latin typeface="Roboto Medium" pitchFamily="2" charset="0"/>
              <a:ea typeface="Roboto Medium" pitchFamily="2" charset="0"/>
            </a:endParaRPr>
          </a:p>
        </p:txBody>
      </p:sp>
    </p:spTree>
    <p:extLst>
      <p:ext uri="{BB962C8B-B14F-4D97-AF65-F5344CB8AC3E}">
        <p14:creationId xmlns:p14="http://schemas.microsoft.com/office/powerpoint/2010/main" val="643554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py Slide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tx1"/>
                </a:solidFill>
                <a:latin typeface="Roboto Medium" pitchFamily="2" charset="0"/>
                <a:ea typeface="Roboto Medium" pitchFamily="2" charset="0"/>
                <a:cs typeface="Roboto Medium" pitchFamily="2" charset="0"/>
              </a:defRPr>
            </a:lvl1pPr>
          </a:lstStyle>
          <a:p>
            <a:r>
              <a:rPr lang="en-US"/>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tx1"/>
                </a:solidFill>
                <a:latin typeface="Roboto Medium" pitchFamily="2" charset="0"/>
                <a:ea typeface="Roboto Medium" pitchFamily="2" charset="0"/>
                <a:cs typeface="Roboto Medium" pitchFamily="2" charset="0"/>
              </a:defRPr>
            </a:lvl1pPr>
          </a:lstStyle>
          <a:p>
            <a:pPr lvl="0"/>
            <a:r>
              <a:rPr lang="en-US"/>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lgn="l">
              <a:defRPr lang="en-US" altLang="ja-JP" sz="2900" dirty="0">
                <a:solidFill>
                  <a:schemeClr val="tx1"/>
                </a:solidFill>
                <a:latin typeface="Roboto Medium" pitchFamily="2" charset="0"/>
                <a:ea typeface="Roboto Medium" pitchFamily="2" charset="0"/>
                <a:cs typeface="Roboto Medium" pitchFamily="2" charset="0"/>
              </a:defRPr>
            </a:lvl1pPr>
            <a:lvl2pPr algn="l">
              <a:defRPr lang="en-US" altLang="ja-JP" sz="2600" dirty="0">
                <a:solidFill>
                  <a:schemeClr val="tx1"/>
                </a:solidFill>
                <a:latin typeface="Roboto Medium" pitchFamily="2" charset="0"/>
                <a:ea typeface="Roboto Medium" pitchFamily="2" charset="0"/>
                <a:cs typeface="Roboto Medium" pitchFamily="2" charset="0"/>
              </a:defRPr>
            </a:lvl2pPr>
            <a:lvl3pPr algn="l">
              <a:defRPr lang="en-US" altLang="ja-JP" dirty="0">
                <a:solidFill>
                  <a:schemeClr val="tx1"/>
                </a:solidFill>
                <a:latin typeface="Roboto Medium" pitchFamily="2" charset="0"/>
                <a:ea typeface="Roboto Medium" pitchFamily="2" charset="0"/>
                <a:cs typeface="Roboto Medium" pitchFamily="2" charset="0"/>
              </a:defRPr>
            </a:lvl3pPr>
            <a:lvl5pPr algn="l">
              <a:defRPr lang="en-US" dirty="0">
                <a:solidFill>
                  <a:schemeClr val="tx1"/>
                </a:solidFill>
                <a:latin typeface="Roboto Medium" pitchFamily="2" charset="0"/>
                <a:ea typeface="Roboto Medium" pitchFamily="2" charset="0"/>
                <a:cs typeface="Roboto Medium" pitchFamily="2" charset="0"/>
              </a:defRPr>
            </a:lvl5pPr>
          </a:lstStyle>
          <a:p>
            <a:pPr lvl="0">
              <a:spcAft>
                <a:spcPts val="0"/>
              </a:spcAft>
            </a:pPr>
            <a:r>
              <a:rPr lang="en-US" altLang="ja-JP"/>
              <a:t>Editable body copy</a:t>
            </a:r>
          </a:p>
          <a:p>
            <a:pPr marL="550546" lvl="1" indent="-259080">
              <a:spcBef>
                <a:spcPts val="1200"/>
              </a:spcBef>
              <a:spcAft>
                <a:spcPts val="0"/>
              </a:spcAft>
              <a:tabLst/>
            </a:pPr>
            <a:r>
              <a:rPr lang="en-US" altLang="ja-JP"/>
              <a:t>Editable body copy</a:t>
            </a:r>
          </a:p>
          <a:p>
            <a:pPr marL="971550" lvl="2" indent="-259080">
              <a:spcBef>
                <a:spcPts val="1200"/>
              </a:spcBef>
              <a:spcAft>
                <a:spcPts val="0"/>
              </a:spcAft>
              <a:tabLst/>
            </a:pPr>
            <a:r>
              <a:rPr lang="en-US" altLang="ja-JP"/>
              <a:t>Editable body copy</a:t>
            </a:r>
          </a:p>
          <a:p>
            <a:pPr marL="1588770" lvl="4" indent="-276226">
              <a:spcBef>
                <a:spcPts val="1200"/>
              </a:spcBef>
              <a:spcAft>
                <a:spcPts val="0"/>
              </a:spcAft>
              <a:tabLst/>
            </a:pPr>
            <a:endParaRPr lang="en-US"/>
          </a:p>
        </p:txBody>
      </p:sp>
      <p:sp>
        <p:nvSpPr>
          <p:cNvPr id="13" name="Rectangle 12">
            <a:extLst>
              <a:ext uri="{FF2B5EF4-FFF2-40B4-BE49-F238E27FC236}">
                <a16:creationId xmlns:a16="http://schemas.microsoft.com/office/drawing/2014/main" id="{C89F4C13-B470-1D4C-A3C8-5C85B384C327}"/>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4280280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py Slide White">
    <p:bg bwMode="gray">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bg1"/>
                </a:solidFill>
                <a:latin typeface="Roboto Medium" pitchFamily="2" charset="0"/>
                <a:ea typeface="Roboto Medium" pitchFamily="2" charset="0"/>
                <a:cs typeface="Roboto Medium" pitchFamily="2" charset="0"/>
              </a:defRPr>
            </a:lvl1pPr>
          </a:lstStyle>
          <a:p>
            <a:r>
              <a:rPr lang="en-US"/>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bg1"/>
                </a:solidFill>
                <a:latin typeface="Roboto Medium" pitchFamily="2" charset="0"/>
                <a:ea typeface="Roboto Medium" pitchFamily="2" charset="0"/>
                <a:cs typeface="Roboto Medium" pitchFamily="2" charset="0"/>
              </a:defRPr>
            </a:lvl1pPr>
          </a:lstStyle>
          <a:p>
            <a:pPr lvl="0"/>
            <a:r>
              <a:rPr lang="en-US"/>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lgn="l">
              <a:defRPr lang="en-US" altLang="ja-JP" sz="2900" dirty="0">
                <a:solidFill>
                  <a:schemeClr val="bg1"/>
                </a:solidFill>
                <a:latin typeface="Roboto Medium" pitchFamily="2" charset="0"/>
                <a:ea typeface="Roboto Medium" pitchFamily="2" charset="0"/>
                <a:cs typeface="Roboto Medium" pitchFamily="2" charset="0"/>
              </a:defRPr>
            </a:lvl1pPr>
            <a:lvl2pPr algn="l">
              <a:defRPr lang="en-US" altLang="ja-JP" sz="2600" dirty="0">
                <a:solidFill>
                  <a:schemeClr val="bg1"/>
                </a:solidFill>
                <a:latin typeface="Roboto Medium" pitchFamily="2" charset="0"/>
                <a:ea typeface="Roboto Medium" pitchFamily="2" charset="0"/>
                <a:cs typeface="Roboto Medium" pitchFamily="2" charset="0"/>
              </a:defRPr>
            </a:lvl2pPr>
            <a:lvl3pPr algn="l">
              <a:defRPr lang="en-US" altLang="ja-JP" dirty="0">
                <a:solidFill>
                  <a:schemeClr val="bg1"/>
                </a:solidFill>
                <a:latin typeface="Roboto Medium" pitchFamily="2" charset="0"/>
                <a:ea typeface="Roboto Medium" pitchFamily="2" charset="0"/>
                <a:cs typeface="Roboto Medium" pitchFamily="2" charset="0"/>
              </a:defRPr>
            </a:lvl3pPr>
            <a:lvl5pPr algn="l">
              <a:defRPr lang="en-US" dirty="0">
                <a:solidFill>
                  <a:schemeClr val="bg1"/>
                </a:solidFill>
                <a:latin typeface="Roboto Medium" pitchFamily="2" charset="0"/>
                <a:ea typeface="Roboto Medium" pitchFamily="2" charset="0"/>
                <a:cs typeface="Roboto Medium" pitchFamily="2" charset="0"/>
              </a:defRPr>
            </a:lvl5pPr>
          </a:lstStyle>
          <a:p>
            <a:pPr lvl="0">
              <a:spcAft>
                <a:spcPts val="0"/>
              </a:spcAft>
            </a:pPr>
            <a:r>
              <a:rPr lang="en-US" altLang="ja-JP"/>
              <a:t>Editable body copy</a:t>
            </a:r>
          </a:p>
          <a:p>
            <a:pPr marL="550546" lvl="1" indent="-259080">
              <a:spcBef>
                <a:spcPts val="1200"/>
              </a:spcBef>
              <a:spcAft>
                <a:spcPts val="0"/>
              </a:spcAft>
              <a:tabLst/>
            </a:pPr>
            <a:r>
              <a:rPr lang="en-US" altLang="ja-JP"/>
              <a:t>Editable body copy</a:t>
            </a:r>
          </a:p>
          <a:p>
            <a:pPr marL="971550" lvl="2" indent="-259080">
              <a:spcBef>
                <a:spcPts val="1200"/>
              </a:spcBef>
              <a:spcAft>
                <a:spcPts val="0"/>
              </a:spcAft>
              <a:tabLst/>
            </a:pPr>
            <a:r>
              <a:rPr lang="en-US" altLang="ja-JP"/>
              <a:t>Editable body copy</a:t>
            </a:r>
          </a:p>
          <a:p>
            <a:pPr marL="1588770" lvl="4" indent="-276226">
              <a:spcBef>
                <a:spcPts val="1200"/>
              </a:spcBef>
              <a:spcAft>
                <a:spcPts val="0"/>
              </a:spcAft>
              <a:tabLst/>
            </a:pPr>
            <a:endParaRPr lang="en-US"/>
          </a:p>
        </p:txBody>
      </p:sp>
      <p:sp>
        <p:nvSpPr>
          <p:cNvPr id="13" name="Rectangle 12">
            <a:extLst>
              <a:ext uri="{FF2B5EF4-FFF2-40B4-BE49-F238E27FC236}">
                <a16:creationId xmlns:a16="http://schemas.microsoft.com/office/drawing/2014/main" id="{C89F4C13-B470-1D4C-A3C8-5C85B384C327}"/>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a:solidFill>
                <a:schemeClr val="bg1"/>
              </a:solidFill>
              <a:latin typeface="Roboto Medium" pitchFamily="2" charset="0"/>
              <a:ea typeface="Roboto Medium" pitchFamily="2" charset="0"/>
            </a:endParaRPr>
          </a:p>
        </p:txBody>
      </p:sp>
      <p:pic>
        <p:nvPicPr>
          <p:cNvPr id="14"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42802804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ide White">
    <p:bg bwMode="gray">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buNone/>
              <a:defRPr lang="en-US" sz="2900" dirty="0">
                <a:solidFill>
                  <a:schemeClr val="tx1"/>
                </a:solidFill>
                <a:latin typeface="Roboto Medium" pitchFamily="2" charset="0"/>
                <a:ea typeface="Roboto Medium" pitchFamily="2" charset="0"/>
                <a:cs typeface="Roboto Medium" pitchFamily="2" charset="0"/>
              </a:defRPr>
            </a:lvl1pPr>
          </a:lstStyle>
          <a:p>
            <a:pPr lvl="0">
              <a:spcAft>
                <a:spcPts val="0"/>
              </a:spcAft>
            </a:pPr>
            <a:r>
              <a:rPr lang="en-US"/>
              <a:t>Edit Master text styles</a:t>
            </a:r>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a:latin typeface="Roboto Medium" pitchFamily="2" charset="0"/>
              <a:ea typeface="Roboto Medium" pitchFamily="2" charset="0"/>
            </a:endParaRPr>
          </a:p>
        </p:txBody>
      </p:sp>
      <p:sp>
        <p:nvSpPr>
          <p:cNvPr id="9" name="Media Placeholder 2">
            <a:extLst>
              <a:ext uri="{FF2B5EF4-FFF2-40B4-BE49-F238E27FC236}">
                <a16:creationId xmlns:a16="http://schemas.microsoft.com/office/drawing/2014/main" id="{81443669-69D1-A047-A6ED-8EB4E5995CD1}"/>
              </a:ext>
            </a:extLst>
          </p:cNvPr>
          <p:cNvSpPr>
            <a:spLocks noGrp="1"/>
          </p:cNvSpPr>
          <p:nvPr>
            <p:ph type="media" sz="quarter" idx="19"/>
          </p:nvPr>
        </p:nvSpPr>
        <p:spPr>
          <a:xfrm>
            <a:off x="748666" y="2819401"/>
            <a:ext cx="13306424" cy="4491990"/>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a:p>
        </p:txBody>
      </p:sp>
      <p:pic>
        <p:nvPicPr>
          <p:cNvPr id="11"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9375315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able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buNone/>
              <a:defRPr lang="en-US" sz="2900" dirty="0">
                <a:solidFill>
                  <a:schemeClr val="bg1"/>
                </a:solidFill>
                <a:latin typeface="Roboto Medium" pitchFamily="2" charset="0"/>
                <a:ea typeface="Roboto Medium" pitchFamily="2" charset="0"/>
                <a:cs typeface="Roboto Medium" pitchFamily="2" charset="0"/>
              </a:defRPr>
            </a:lvl1pPr>
          </a:lstStyle>
          <a:p>
            <a:pPr lvl="0">
              <a:spcAft>
                <a:spcPts val="0"/>
              </a:spcAft>
            </a:pPr>
            <a:r>
              <a:rPr lang="en-US"/>
              <a:t>Edit Master text styles</a:t>
            </a:r>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a:solidFill>
                <a:schemeClr val="bg1"/>
              </a:solidFill>
              <a:latin typeface="Roboto Medium" pitchFamily="2" charset="0"/>
              <a:ea typeface="Roboto Medium" pitchFamily="2" charset="0"/>
            </a:endParaRPr>
          </a:p>
        </p:txBody>
      </p:sp>
      <p:sp>
        <p:nvSpPr>
          <p:cNvPr id="9" name="Media Placeholder 2">
            <a:extLst>
              <a:ext uri="{FF2B5EF4-FFF2-40B4-BE49-F238E27FC236}">
                <a16:creationId xmlns:a16="http://schemas.microsoft.com/office/drawing/2014/main" id="{81443669-69D1-A047-A6ED-8EB4E5995CD1}"/>
              </a:ext>
            </a:extLst>
          </p:cNvPr>
          <p:cNvSpPr>
            <a:spLocks noGrp="1"/>
          </p:cNvSpPr>
          <p:nvPr>
            <p:ph type="media" sz="quarter" idx="19"/>
          </p:nvPr>
        </p:nvSpPr>
        <p:spPr>
          <a:xfrm>
            <a:off x="748666" y="2819401"/>
            <a:ext cx="13306424" cy="4491990"/>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a:p>
        </p:txBody>
      </p:sp>
      <p:pic>
        <p:nvPicPr>
          <p:cNvPr id="15"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937531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White">
    <p:spTree>
      <p:nvGrpSpPr>
        <p:cNvPr id="1" name=""/>
        <p:cNvGrpSpPr/>
        <p:nvPr/>
      </p:nvGrpSpPr>
      <p:grpSpPr>
        <a:xfrm>
          <a:off x="0" y="0"/>
          <a:ext cx="0" cy="0"/>
          <a:chOff x="0" y="0"/>
          <a:chExt cx="0" cy="0"/>
        </a:xfrm>
      </p:grpSpPr>
      <p:pic>
        <p:nvPicPr>
          <p:cNvPr id="1026" name="Picture 2" descr="C:\Users\Admin\Downloads\WSBC_REVA_LOGO_180x180_px_150420_V001.png"/>
          <p:cNvPicPr>
            <a:picLocks noChangeAspect="1" noChangeArrowheads="1"/>
          </p:cNvPicPr>
          <p:nvPr userDrawn="1"/>
        </p:nvPicPr>
        <p:blipFill>
          <a:blip r:embed="rId2"/>
          <a:srcRect r="50000"/>
          <a:stretch>
            <a:fillRect/>
          </a:stretch>
        </p:blipFill>
        <p:spPr bwMode="auto">
          <a:xfrm>
            <a:off x="11201400" y="914400"/>
            <a:ext cx="3429000" cy="6858000"/>
          </a:xfrm>
          <a:prstGeom prst="rect">
            <a:avLst/>
          </a:prstGeom>
          <a:noFill/>
        </p:spPr>
      </p:pic>
      <p:sp>
        <p:nvSpPr>
          <p:cNvPr id="10" name="Rectangle 9"/>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a:t>TITLE</a:t>
            </a:r>
            <a:br>
              <a:rPr lang="en-NZ"/>
            </a:br>
            <a:r>
              <a:rPr lang="en-NZ"/>
              <a:t>OF </a:t>
            </a:r>
            <a:br>
              <a:rPr lang="en-NZ"/>
            </a:br>
            <a:r>
              <a:rPr lang="en-NZ"/>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2">
                    <a:lumMod val="10000"/>
                  </a:schemeClr>
                </a:solidFill>
                <a:latin typeface="Roboto Medium" pitchFamily="2" charset="0"/>
                <a:ea typeface="Roboto Medium" pitchFamily="2" charset="0"/>
              </a:defRPr>
            </a:lvl1pPr>
          </a:lstStyle>
          <a:p>
            <a:r>
              <a:rPr lang="en-NZ" altLang="ja-JP" err="1"/>
              <a:t>dd</a:t>
            </a:r>
            <a:r>
              <a:rPr lang="en-NZ" altLang="ja-JP"/>
              <a:t>/mm/</a:t>
            </a:r>
            <a:r>
              <a:rPr lang="en-NZ" altLang="ja-JP" err="1"/>
              <a:t>yy</a:t>
            </a:r>
            <a:endParaRPr lang="en-NZ" altLang="ja-JP"/>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a:t>Presenters Name</a:t>
            </a:r>
          </a:p>
        </p:txBody>
      </p:sp>
      <p:sp>
        <p:nvSpPr>
          <p:cNvPr id="26" name="Rectangle 25">
            <a:extLst>
              <a:ext uri="{FF2B5EF4-FFF2-40B4-BE49-F238E27FC236}">
                <a16:creationId xmlns:a16="http://schemas.microsoft.com/office/drawing/2014/main" id="{0DD6F9D5-0A6C-A342-B1B0-8A5561580C6F}"/>
              </a:ext>
            </a:extLst>
          </p:cNvPr>
          <p:cNvSpPr/>
          <p:nvPr userDrawn="1"/>
        </p:nvSpPr>
        <p:spPr>
          <a:xfrm>
            <a:off x="1033483" y="2536762"/>
            <a:ext cx="102072" cy="20797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bg2">
                  <a:lumMod val="10000"/>
                </a:schemeClr>
              </a:solidFill>
              <a:latin typeface="Roboto Medium" pitchFamily="2" charset="0"/>
              <a:ea typeface="Roboto Medium" pitchFamily="2" charset="0"/>
            </a:endParaRPr>
          </a:p>
        </p:txBody>
      </p:sp>
      <p:grpSp>
        <p:nvGrpSpPr>
          <p:cNvPr id="12" name="Group 11">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3"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8"/>
          <a:srcRect/>
          <a:stretch>
            <a:fillRect/>
          </a:stretch>
        </p:blipFill>
        <p:spPr bwMode="auto">
          <a:xfrm>
            <a:off x="749519" y="0"/>
            <a:ext cx="3562350" cy="1776902"/>
          </a:xfrm>
          <a:prstGeom prst="rect">
            <a:avLst/>
          </a:prstGeom>
          <a:noFill/>
        </p:spPr>
      </p:pic>
      <p:cxnSp>
        <p:nvCxnSpPr>
          <p:cNvPr id="20" name="Straight Connector 19">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a:t>Established as per the Section 2(f) of the UGC Act, 1956</a:t>
            </a:r>
          </a:p>
          <a:p>
            <a:r>
              <a:rPr lang="en-IN" sz="1100"/>
              <a:t>Approved by AICTE, COA and BCI, New Delhi</a:t>
            </a:r>
          </a:p>
        </p:txBody>
      </p:sp>
    </p:spTree>
    <p:extLst>
      <p:ext uri="{BB962C8B-B14F-4D97-AF65-F5344CB8AC3E}">
        <p14:creationId xmlns:p14="http://schemas.microsoft.com/office/powerpoint/2010/main" val="15187634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able Slide White">
    <p:bg bwMode="gray">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tx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t>Edit Master text styles</a:t>
            </a:r>
          </a:p>
        </p:txBody>
      </p:sp>
      <p:sp>
        <p:nvSpPr>
          <p:cNvPr id="15" name="Table Placeholder 3">
            <a:extLst>
              <a:ext uri="{FF2B5EF4-FFF2-40B4-BE49-F238E27FC236}">
                <a16:creationId xmlns:a16="http://schemas.microsoft.com/office/drawing/2014/main" id="{DF4A2BE1-629A-3B4A-9927-72816EC513BB}"/>
              </a:ext>
            </a:extLst>
          </p:cNvPr>
          <p:cNvSpPr>
            <a:spLocks noGrp="1"/>
          </p:cNvSpPr>
          <p:nvPr>
            <p:ph type="tbl" sz="quarter" idx="18"/>
          </p:nvPr>
        </p:nvSpPr>
        <p:spPr>
          <a:xfrm>
            <a:off x="748071" y="2645837"/>
            <a:ext cx="13307020" cy="4665553"/>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a:latin typeface="Roboto Medium" pitchFamily="2" charset="0"/>
              <a:ea typeface="Roboto Medium" pitchFamily="2" charset="0"/>
            </a:endParaRPr>
          </a:p>
        </p:txBody>
      </p:sp>
      <p:pic>
        <p:nvPicPr>
          <p:cNvPr id="11"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585747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able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bg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t>Edit Master text styles</a:t>
            </a:r>
          </a:p>
        </p:txBody>
      </p:sp>
      <p:sp>
        <p:nvSpPr>
          <p:cNvPr id="15" name="Table Placeholder 3">
            <a:extLst>
              <a:ext uri="{FF2B5EF4-FFF2-40B4-BE49-F238E27FC236}">
                <a16:creationId xmlns:a16="http://schemas.microsoft.com/office/drawing/2014/main" id="{DF4A2BE1-629A-3B4A-9927-72816EC513BB}"/>
              </a:ext>
            </a:extLst>
          </p:cNvPr>
          <p:cNvSpPr>
            <a:spLocks noGrp="1"/>
          </p:cNvSpPr>
          <p:nvPr>
            <p:ph type="tbl" sz="quarter" idx="18"/>
          </p:nvPr>
        </p:nvSpPr>
        <p:spPr>
          <a:xfrm>
            <a:off x="748071" y="2645837"/>
            <a:ext cx="13307020" cy="4665553"/>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a:solidFill>
                <a:schemeClr val="bg1"/>
              </a:solidFill>
              <a:latin typeface="Roboto Medium" pitchFamily="2" charset="0"/>
              <a:ea typeface="Roboto Medium" pitchFamily="2" charset="0"/>
            </a:endParaRPr>
          </a:p>
        </p:txBody>
      </p:sp>
      <p:pic>
        <p:nvPicPr>
          <p:cNvPr id="13"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5857477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ph Slide White">
    <p:bg bwMode="gray">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488841" y="2732246"/>
            <a:ext cx="13590418" cy="4502297"/>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tx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t>Edit Master text styles</a:t>
            </a: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a:t>Bar</a:t>
            </a:r>
            <a:br>
              <a:rPr lang="en-US"/>
            </a:br>
            <a:r>
              <a:rPr lang="en-US"/>
              <a:t>Graph</a:t>
            </a:r>
          </a:p>
        </p:txBody>
      </p:sp>
      <p:sp>
        <p:nvSpPr>
          <p:cNvPr id="9" name="Rectangle 8">
            <a:extLst>
              <a:ext uri="{FF2B5EF4-FFF2-40B4-BE49-F238E27FC236}">
                <a16:creationId xmlns:a16="http://schemas.microsoft.com/office/drawing/2014/main" id="{11A0A2FC-CFFB-864F-97EF-DCB703B50CC1}"/>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a:latin typeface="Roboto Medium" pitchFamily="2" charset="0"/>
              <a:ea typeface="Roboto Medium" pitchFamily="2" charset="0"/>
            </a:endParaRPr>
          </a:p>
        </p:txBody>
      </p:sp>
      <p:pic>
        <p:nvPicPr>
          <p:cNvPr id="11"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182709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Graph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488841" y="2732246"/>
            <a:ext cx="13590418" cy="4502297"/>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bg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t>Edit Master text styles</a:t>
            </a: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a:t>Bar</a:t>
            </a:r>
            <a:br>
              <a:rPr lang="en-US"/>
            </a:br>
            <a:r>
              <a:rPr lang="en-US"/>
              <a:t>Graph</a:t>
            </a:r>
          </a:p>
        </p:txBody>
      </p:sp>
      <p:sp>
        <p:nvSpPr>
          <p:cNvPr id="9" name="Rectangle 8">
            <a:extLst>
              <a:ext uri="{FF2B5EF4-FFF2-40B4-BE49-F238E27FC236}">
                <a16:creationId xmlns:a16="http://schemas.microsoft.com/office/drawing/2014/main" id="{11A0A2FC-CFFB-864F-97EF-DCB703B50CC1}"/>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a:solidFill>
                <a:schemeClr val="bg1"/>
              </a:solidFill>
              <a:latin typeface="Roboto Medium" pitchFamily="2" charset="0"/>
              <a:ea typeface="Roboto Medium" pitchFamily="2" charset="0"/>
            </a:endParaRPr>
          </a:p>
        </p:txBody>
      </p:sp>
      <p:pic>
        <p:nvPicPr>
          <p:cNvPr id="13"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1827094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py and Graph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748071" y="1679555"/>
            <a:ext cx="6277024" cy="5667376"/>
          </a:xfrm>
          <a:prstGeom prst="rect">
            <a:avLst/>
          </a:prstGeom>
        </p:spPr>
        <p:txBody>
          <a:bodyPr lIns="109728" tIns="54864" rIns="109728" bIns="54864"/>
          <a:lstStyle>
            <a:lvl1pPr algn="l">
              <a:spcBef>
                <a:spcPts val="1200"/>
              </a:spcBef>
              <a:buClr>
                <a:schemeClr val="tx1"/>
              </a:buClr>
              <a:defRPr sz="2900">
                <a:solidFill>
                  <a:schemeClr val="tx1"/>
                </a:solidFill>
                <a:latin typeface="Roboto Medium" pitchFamily="2" charset="0"/>
                <a:ea typeface="Roboto Medium" pitchFamily="2" charset="0"/>
                <a:cs typeface="Roboto Medium" pitchFamily="2" charset="0"/>
              </a:defRPr>
            </a:lvl1pPr>
            <a:lvl2pPr marL="550546" indent="-259080" algn="l">
              <a:spcBef>
                <a:spcPts val="1200"/>
              </a:spcBef>
              <a:tabLst/>
              <a:defRPr sz="2600">
                <a:solidFill>
                  <a:schemeClr val="tx1"/>
                </a:solidFill>
                <a:latin typeface="Roboto Medium" pitchFamily="2" charset="0"/>
                <a:ea typeface="Roboto Medium" pitchFamily="2" charset="0"/>
                <a:cs typeface="Roboto Medium" pitchFamily="2" charset="0"/>
              </a:defRPr>
            </a:lvl2pPr>
            <a:lvl3pPr marL="971550" indent="-259080" algn="l">
              <a:spcBef>
                <a:spcPts val="1200"/>
              </a:spcBef>
              <a:tabLst/>
              <a:defRPr sz="2400">
                <a:solidFill>
                  <a:schemeClr val="tx1"/>
                </a:solidFill>
                <a:latin typeface="Roboto Medium" pitchFamily="2" charset="0"/>
                <a:ea typeface="Roboto Medium" pitchFamily="2" charset="0"/>
                <a:cs typeface="Roboto Medium" pitchFamily="2" charset="0"/>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ltLang="ja-JP"/>
              <a:t>Editable body copy</a:t>
            </a:r>
          </a:p>
          <a:p>
            <a:pPr lvl="1"/>
            <a:r>
              <a:rPr lang="en-US" altLang="ja-JP"/>
              <a:t>Editable body copy</a:t>
            </a:r>
          </a:p>
          <a:p>
            <a:pPr lvl="2"/>
            <a:r>
              <a:rPr lang="en-US" altLang="ja-JP"/>
              <a:t>Editable body copy</a:t>
            </a:r>
          </a:p>
        </p:txBody>
      </p:sp>
      <p:sp>
        <p:nvSpPr>
          <p:cNvPr id="11" name="Chart Placeholder 4">
            <a:extLst>
              <a:ext uri="{FF2B5EF4-FFF2-40B4-BE49-F238E27FC236}">
                <a16:creationId xmlns:a16="http://schemas.microsoft.com/office/drawing/2014/main" id="{0E80621C-217C-7C43-B92C-608DB858D173}"/>
              </a:ext>
            </a:extLst>
          </p:cNvPr>
          <p:cNvSpPr>
            <a:spLocks noGrp="1"/>
          </p:cNvSpPr>
          <p:nvPr>
            <p:ph type="chart" sz="quarter" idx="19"/>
          </p:nvPr>
        </p:nvSpPr>
        <p:spPr>
          <a:xfrm>
            <a:off x="7594334" y="1651281"/>
            <a:ext cx="6484925" cy="5747084"/>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a:p>
        </p:txBody>
      </p:sp>
      <p:sp>
        <p:nvSpPr>
          <p:cNvPr id="8" name="Title 1">
            <a:extLst>
              <a:ext uri="{FF2B5EF4-FFF2-40B4-BE49-F238E27FC236}">
                <a16:creationId xmlns:a16="http://schemas.microsoft.com/office/drawing/2014/main" id="{617F8CCD-7C0E-0D48-972D-76049626514F}"/>
              </a:ext>
            </a:extLst>
          </p:cNvPr>
          <p:cNvSpPr>
            <a:spLocks noGrp="1"/>
          </p:cNvSpPr>
          <p:nvPr>
            <p:ph type="title" hasCustomPrompt="1"/>
          </p:nvPr>
        </p:nvSpPr>
        <p:spPr bwMode="gray">
          <a:xfrm>
            <a:off x="714564" y="474943"/>
            <a:ext cx="7454312" cy="1005842"/>
          </a:xfrm>
          <a:prstGeom prst="rect">
            <a:avLst/>
          </a:prstGeom>
        </p:spPr>
        <p:txBody>
          <a:bodyPr lIns="109728" tIns="54864" rIns="109728" bIns="54864" anchor="ctr" anchorCtr="0">
            <a:noAutofit/>
          </a:bodyPr>
          <a:lstStyle>
            <a:lvl1pPr algn="l">
              <a:defRPr sz="3400" cap="all" spc="0" baseline="0">
                <a:solidFill>
                  <a:schemeClr val="tx1">
                    <a:lumMod val="95000"/>
                    <a:lumOff val="5000"/>
                  </a:schemeClr>
                </a:solidFill>
                <a:latin typeface="Roboto Medium" pitchFamily="2" charset="0"/>
                <a:ea typeface="Roboto Medium" pitchFamily="2" charset="0"/>
                <a:cs typeface="Roboto Medium" pitchFamily="2" charset="0"/>
              </a:defRPr>
            </a:lvl1pPr>
          </a:lstStyle>
          <a:p>
            <a:r>
              <a:rPr lang="en-US"/>
              <a:t>Heading </a:t>
            </a:r>
            <a:br>
              <a:rPr lang="en-US"/>
            </a:br>
            <a:r>
              <a:rPr lang="en-US"/>
              <a:t>Copy Here</a:t>
            </a:r>
          </a:p>
        </p:txBody>
      </p:sp>
      <p:sp>
        <p:nvSpPr>
          <p:cNvPr id="13" name="Rectangle 12">
            <a:extLst>
              <a:ext uri="{FF2B5EF4-FFF2-40B4-BE49-F238E27FC236}">
                <a16:creationId xmlns:a16="http://schemas.microsoft.com/office/drawing/2014/main" id="{F0E66791-D2DC-6C40-8685-5E4DB32DD9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a:latin typeface="Roboto Medium" pitchFamily="2" charset="0"/>
              <a:ea typeface="Roboto Medium" pitchFamily="2" charset="0"/>
            </a:endParaRPr>
          </a:p>
        </p:txBody>
      </p:sp>
      <p:pic>
        <p:nvPicPr>
          <p:cNvPr id="9"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8073539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py and Graph White">
    <p:bg bwMode="gray">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748071" y="1679555"/>
            <a:ext cx="6277024" cy="5667376"/>
          </a:xfrm>
          <a:prstGeom prst="rect">
            <a:avLst/>
          </a:prstGeom>
        </p:spPr>
        <p:txBody>
          <a:bodyPr lIns="109728" tIns="54864" rIns="109728" bIns="54864"/>
          <a:lstStyle>
            <a:lvl1pPr algn="l">
              <a:spcBef>
                <a:spcPts val="1200"/>
              </a:spcBef>
              <a:buClr>
                <a:schemeClr val="tx1"/>
              </a:buClr>
              <a:defRPr sz="2900">
                <a:solidFill>
                  <a:schemeClr val="bg1"/>
                </a:solidFill>
                <a:latin typeface="Roboto Medium" pitchFamily="2" charset="0"/>
                <a:ea typeface="Roboto Medium" pitchFamily="2" charset="0"/>
                <a:cs typeface="Roboto Medium" pitchFamily="2" charset="0"/>
              </a:defRPr>
            </a:lvl1pPr>
            <a:lvl2pPr marL="550546" indent="-259080" algn="l">
              <a:spcBef>
                <a:spcPts val="1200"/>
              </a:spcBef>
              <a:tabLst/>
              <a:defRPr sz="2600">
                <a:solidFill>
                  <a:schemeClr val="bg1"/>
                </a:solidFill>
                <a:latin typeface="Roboto Medium" pitchFamily="2" charset="0"/>
                <a:ea typeface="Roboto Medium" pitchFamily="2" charset="0"/>
                <a:cs typeface="Roboto Medium" pitchFamily="2" charset="0"/>
              </a:defRPr>
            </a:lvl2pPr>
            <a:lvl3pPr marL="971550" indent="-259080" algn="l">
              <a:spcBef>
                <a:spcPts val="1200"/>
              </a:spcBef>
              <a:tabLst/>
              <a:defRPr sz="2400">
                <a:solidFill>
                  <a:schemeClr val="bg1"/>
                </a:solidFill>
                <a:latin typeface="Roboto Medium" pitchFamily="2" charset="0"/>
                <a:ea typeface="Roboto Medium" pitchFamily="2" charset="0"/>
                <a:cs typeface="Roboto Medium" pitchFamily="2" charset="0"/>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ltLang="ja-JP"/>
              <a:t>Editable body copy</a:t>
            </a:r>
          </a:p>
          <a:p>
            <a:pPr lvl="1"/>
            <a:r>
              <a:rPr lang="en-US" altLang="ja-JP"/>
              <a:t>Editable body copy</a:t>
            </a:r>
          </a:p>
          <a:p>
            <a:pPr lvl="2"/>
            <a:r>
              <a:rPr lang="en-US" altLang="ja-JP"/>
              <a:t>Editable body copy</a:t>
            </a:r>
          </a:p>
        </p:txBody>
      </p:sp>
      <p:sp>
        <p:nvSpPr>
          <p:cNvPr id="11" name="Chart Placeholder 4">
            <a:extLst>
              <a:ext uri="{FF2B5EF4-FFF2-40B4-BE49-F238E27FC236}">
                <a16:creationId xmlns:a16="http://schemas.microsoft.com/office/drawing/2014/main" id="{0E80621C-217C-7C43-B92C-608DB858D173}"/>
              </a:ext>
            </a:extLst>
          </p:cNvPr>
          <p:cNvSpPr>
            <a:spLocks noGrp="1"/>
          </p:cNvSpPr>
          <p:nvPr>
            <p:ph type="chart" sz="quarter" idx="19"/>
          </p:nvPr>
        </p:nvSpPr>
        <p:spPr>
          <a:xfrm>
            <a:off x="7594334" y="1651281"/>
            <a:ext cx="6484925" cy="5747084"/>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a:p>
        </p:txBody>
      </p:sp>
      <p:sp>
        <p:nvSpPr>
          <p:cNvPr id="8" name="Title 1">
            <a:extLst>
              <a:ext uri="{FF2B5EF4-FFF2-40B4-BE49-F238E27FC236}">
                <a16:creationId xmlns:a16="http://schemas.microsoft.com/office/drawing/2014/main" id="{617F8CCD-7C0E-0D48-972D-76049626514F}"/>
              </a:ext>
            </a:extLst>
          </p:cNvPr>
          <p:cNvSpPr>
            <a:spLocks noGrp="1"/>
          </p:cNvSpPr>
          <p:nvPr>
            <p:ph type="title" hasCustomPrompt="1"/>
          </p:nvPr>
        </p:nvSpPr>
        <p:spPr bwMode="gray">
          <a:xfrm>
            <a:off x="714564"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a:t>Heading </a:t>
            </a:r>
            <a:br>
              <a:rPr lang="en-US"/>
            </a:br>
            <a:r>
              <a:rPr lang="en-US"/>
              <a:t>Copy Here</a:t>
            </a:r>
          </a:p>
        </p:txBody>
      </p:sp>
      <p:sp>
        <p:nvSpPr>
          <p:cNvPr id="13" name="Rectangle 12">
            <a:extLst>
              <a:ext uri="{FF2B5EF4-FFF2-40B4-BE49-F238E27FC236}">
                <a16:creationId xmlns:a16="http://schemas.microsoft.com/office/drawing/2014/main" id="{F0E66791-D2DC-6C40-8685-5E4DB32DD952}"/>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a:solidFill>
                <a:schemeClr val="bg1"/>
              </a:solidFill>
              <a:latin typeface="Roboto Medium" pitchFamily="2" charset="0"/>
              <a:ea typeface="Roboto Medium" pitchFamily="2" charset="0"/>
            </a:endParaRPr>
          </a:p>
        </p:txBody>
      </p:sp>
      <p:pic>
        <p:nvPicPr>
          <p:cNvPr id="12"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18073539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WSBC_REVA_LOGO_180x180_px_150420_V001.png"/>
          <p:cNvPicPr>
            <a:picLocks noChangeAspect="1" noChangeArrowheads="1"/>
          </p:cNvPicPr>
          <p:nvPr userDrawn="1"/>
        </p:nvPicPr>
        <p:blipFill>
          <a:blip r:embed="rId2"/>
          <a:srcRect r="50000"/>
          <a:stretch>
            <a:fillRect/>
          </a:stretch>
        </p:blipFill>
        <p:spPr bwMode="auto">
          <a:xfrm>
            <a:off x="11201400" y="914400"/>
            <a:ext cx="3429000" cy="6858000"/>
          </a:xfrm>
          <a:prstGeom prst="rect">
            <a:avLst/>
          </a:prstGeom>
          <a:noFill/>
        </p:spPr>
      </p:pic>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a:t>THANK YOU</a:t>
            </a:r>
            <a:endParaRPr lang="en-NZ"/>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a:solidFill>
                <a:schemeClr val="tx1"/>
              </a:solidFill>
              <a:latin typeface="Nobel-Book" panose="02000503040000020004" pitchFamily="2" charset="0"/>
            </a:endParaRPr>
          </a:p>
        </p:txBody>
      </p:sp>
      <p:pic>
        <p:nvPicPr>
          <p:cNvPr id="12" name="Picture 2" descr="C:\Users\Admin\Downloads\Logo-01.png"/>
          <p:cNvPicPr>
            <a:picLocks noChangeAspect="1" noChangeArrowheads="1"/>
          </p:cNvPicPr>
          <p:nvPr userDrawn="1"/>
        </p:nvPicPr>
        <p:blipFill>
          <a:blip r:embed="rId3"/>
          <a:srcRect/>
          <a:stretch>
            <a:fillRect/>
          </a:stretch>
        </p:blipFill>
        <p:spPr bwMode="auto">
          <a:xfrm>
            <a:off x="10763250" y="1"/>
            <a:ext cx="3562350" cy="1776902"/>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hank You White">
    <p:bg bwMode="gray">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a:t>THANK YOU</a:t>
            </a:r>
            <a:endParaRPr lang="en-NZ"/>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a:solidFill>
                <a:schemeClr val="tx1"/>
              </a:solidFill>
              <a:latin typeface="Nobel-Book" panose="02000503040000020004" pitchFamily="2" charset="0"/>
            </a:endParaRPr>
          </a:p>
        </p:txBody>
      </p:sp>
      <p:pic>
        <p:nvPicPr>
          <p:cNvPr id="13" name="Picture 3" descr="C:\Users\Admin\Downloads\1-05.png"/>
          <p:cNvPicPr>
            <a:picLocks noChangeAspect="1" noChangeArrowheads="1"/>
          </p:cNvPicPr>
          <p:nvPr userDrawn="1"/>
        </p:nvPicPr>
        <p:blipFill>
          <a:blip r:embed="rId3"/>
          <a:srcRect/>
          <a:stretch>
            <a:fillRect/>
          </a:stretch>
        </p:blipFill>
        <p:spPr bwMode="auto">
          <a:xfrm>
            <a:off x="10668001" y="0"/>
            <a:ext cx="3677478" cy="1773936"/>
          </a:xfrm>
          <a:prstGeom prst="rect">
            <a:avLst/>
          </a:prstGeom>
          <a:noFill/>
        </p:spPr>
      </p:pic>
      <p:pic>
        <p:nvPicPr>
          <p:cNvPr id="6" name="Picture 3" descr="C:\Users\Admin\Downloads\1-05.png"/>
          <p:cNvPicPr>
            <a:picLocks noChangeAspect="1" noChangeArrowheads="1"/>
          </p:cNvPicPr>
          <p:nvPr userDrawn="1"/>
        </p:nvPicPr>
        <p:blipFill>
          <a:blip r:embed="rId3">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FAI_7881_HDR_edit.jpg"/>
          <p:cNvPicPr>
            <a:picLocks noChangeAspect="1" noChangeArrowheads="1"/>
          </p:cNvPicPr>
          <p:nvPr userDrawn="1"/>
        </p:nvPicPr>
        <p:blipFill>
          <a:blip r:embed="rId2" cstate="print"/>
          <a:srcRect r="872" b="11451"/>
          <a:stretch>
            <a:fillRect/>
          </a:stretch>
        </p:blipFill>
        <p:spPr bwMode="auto">
          <a:xfrm>
            <a:off x="-19880" y="-19878"/>
            <a:ext cx="14696172" cy="8275320"/>
          </a:xfrm>
          <a:prstGeom prst="rect">
            <a:avLst/>
          </a:prstGeom>
          <a:noFill/>
        </p:spPr>
      </p:pic>
      <p:sp>
        <p:nvSpPr>
          <p:cNvPr id="7" name="Rectangle 6"/>
          <p:cNvSpPr/>
          <p:nvPr userDrawn="1"/>
        </p:nvSpPr>
        <p:spPr>
          <a:xfrm>
            <a:off x="-31532" y="-31532"/>
            <a:ext cx="14661931" cy="8261131"/>
          </a:xfrm>
          <a:prstGeom prst="rect">
            <a:avLst/>
          </a:prstGeom>
          <a:solidFill>
            <a:schemeClr val="dk1">
              <a:alpha val="5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a:t>THANK YOU</a:t>
            </a:r>
            <a:endParaRPr lang="en-NZ"/>
          </a:p>
        </p:txBody>
      </p:sp>
      <p:pic>
        <p:nvPicPr>
          <p:cNvPr id="8" name="Picture 3" descr="C:\Users\Admin\Downloads\1-05.png"/>
          <p:cNvPicPr>
            <a:picLocks noChangeAspect="1" noChangeArrowheads="1"/>
          </p:cNvPicPr>
          <p:nvPr userDrawn="1"/>
        </p:nvPicPr>
        <p:blipFill>
          <a:blip r:embed="rId3"/>
          <a:srcRect/>
          <a:stretch>
            <a:fillRect/>
          </a:stretch>
        </p:blipFill>
        <p:spPr bwMode="auto">
          <a:xfrm>
            <a:off x="10668001" y="0"/>
            <a:ext cx="3677478" cy="1773936"/>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Custom Picture">
    <p:bg bwMode="gray">
      <p:bgPr>
        <a:solidFill>
          <a:schemeClr val="bg1"/>
        </a:solidFill>
        <a:effectLst/>
      </p:bgPr>
    </p:bg>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D9D1C3BC-7BFF-1640-819B-5BED6BEC9B4F}"/>
              </a:ext>
            </a:extLst>
          </p:cNvPr>
          <p:cNvSpPr>
            <a:spLocks noGrp="1"/>
          </p:cNvSpPr>
          <p:nvPr>
            <p:ph type="pic" sz="quarter" idx="15"/>
          </p:nvPr>
        </p:nvSpPr>
        <p:spPr>
          <a:xfrm>
            <a:off x="0" y="0"/>
            <a:ext cx="14630400" cy="8229600"/>
          </a:xfrm>
          <a:prstGeom prst="rect">
            <a:avLst/>
          </a:prstGeom>
        </p:spPr>
        <p:txBody>
          <a:bodyPr lIns="109728" tIns="54864" rIns="109728" bIns="54864"/>
          <a:lstStyle>
            <a:lvl1pPr>
              <a:defRPr b="0" i="0">
                <a:latin typeface="Nobel-Book" panose="02000503040000020004" pitchFamily="2" charset="0"/>
              </a:defRPr>
            </a:lvl1pPr>
          </a:lstStyle>
          <a:p>
            <a:endParaRPr lang="en-US"/>
          </a:p>
        </p:txBody>
      </p:sp>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5254229" cy="1590676"/>
          </a:xfrm>
          <a:prstGeom prst="rect">
            <a:avLst/>
          </a:prstGeom>
        </p:spPr>
        <p:txBody>
          <a:bodyPr wrap="none"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a:t>THANK </a:t>
            </a:r>
            <a:br>
              <a:rPr lang="en-US"/>
            </a:br>
            <a:r>
              <a:rPr lang="en-US"/>
              <a:t>YOU</a:t>
            </a:r>
            <a:endParaRPr lang="en-NZ"/>
          </a:p>
        </p:txBody>
      </p:sp>
      <p:pic>
        <p:nvPicPr>
          <p:cNvPr id="8" name="Picture 7">
            <a:extLst>
              <a:ext uri="{FF2B5EF4-FFF2-40B4-BE49-F238E27FC236}">
                <a16:creationId xmlns:a16="http://schemas.microsoft.com/office/drawing/2014/main" id="{FF1A0E79-2BC7-C74E-A6C5-1646C3E49F5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8422" y="7661892"/>
            <a:ext cx="974976" cy="171004"/>
          </a:xfrm>
          <a:prstGeom prst="rect">
            <a:avLst/>
          </a:prstGeom>
        </p:spPr>
      </p:pic>
      <p:sp>
        <p:nvSpPr>
          <p:cNvPr id="3" name="コンテンツ プレースホルダー 2"/>
          <p:cNvSpPr>
            <a:spLocks noGrp="1"/>
          </p:cNvSpPr>
          <p:nvPr>
            <p:ph sz="quarter" idx="16" hasCustomPrompt="1"/>
          </p:nvPr>
        </p:nvSpPr>
        <p:spPr>
          <a:xfrm>
            <a:off x="586904" y="2820384"/>
            <a:ext cx="103680" cy="2302560"/>
          </a:xfrm>
          <a:prstGeom prst="rect">
            <a:avLst/>
          </a:prstGeom>
          <a:solidFill>
            <a:schemeClr val="tx1"/>
          </a:solidFill>
        </p:spPr>
        <p:txBody>
          <a:bodyPr lIns="109728" tIns="54864" rIns="109728" bIns="54864"/>
          <a:lstStyle>
            <a:lvl1pPr marL="0" indent="0">
              <a:buNone/>
              <a:defRPr>
                <a:latin typeface="Nobel-Book" panose="02000503040000020004" pitchFamily="2" charset="0"/>
                <a:ea typeface="ＭＳ Ｐゴシック" panose="020B0600070205080204" pitchFamily="50" charset="-128"/>
              </a:defRPr>
            </a:lvl1pPr>
          </a:lstStyle>
          <a:p>
            <a:pPr lvl="0"/>
            <a:r>
              <a:rPr kumimoji="1" lang="ja-JP" altLang="en-US"/>
              <a:t>　</a:t>
            </a:r>
          </a:p>
        </p:txBody>
      </p:sp>
      <p:pic>
        <p:nvPicPr>
          <p:cNvPr id="11" name="Picture 2" descr="C:\Users\Admin\Downloads\Logo-01.png"/>
          <p:cNvPicPr>
            <a:picLocks noChangeAspect="1" noChangeArrowheads="1"/>
          </p:cNvPicPr>
          <p:nvPr userDrawn="1"/>
        </p:nvPicPr>
        <p:blipFill>
          <a:blip r:embed="rId3"/>
          <a:srcRect/>
          <a:stretch>
            <a:fillRect/>
          </a:stretch>
        </p:blipFill>
        <p:spPr bwMode="auto">
          <a:xfrm>
            <a:off x="10763250" y="1"/>
            <a:ext cx="3562350" cy="1776902"/>
          </a:xfrm>
          <a:prstGeom prst="rect">
            <a:avLst/>
          </a:prstGeom>
          <a:noFill/>
        </p:spPr>
      </p:pic>
    </p:spTree>
    <p:extLst>
      <p:ext uri="{BB962C8B-B14F-4D97-AF65-F5344CB8AC3E}">
        <p14:creationId xmlns:p14="http://schemas.microsoft.com/office/powerpoint/2010/main" val="217006962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Image">
    <p:spTree>
      <p:nvGrpSpPr>
        <p:cNvPr id="1" name=""/>
        <p:cNvGrpSpPr/>
        <p:nvPr/>
      </p:nvGrpSpPr>
      <p:grpSpPr>
        <a:xfrm>
          <a:off x="0" y="0"/>
          <a:ext cx="0" cy="0"/>
          <a:chOff x="0" y="0"/>
          <a:chExt cx="0" cy="0"/>
        </a:xfrm>
      </p:grpSpPr>
      <p:pic>
        <p:nvPicPr>
          <p:cNvPr id="1026" name="Picture 2" descr="C:\Users\Admin\Downloads\DJI_0059 (2).jpg"/>
          <p:cNvPicPr>
            <a:picLocks noChangeAspect="1" noChangeArrowheads="1"/>
          </p:cNvPicPr>
          <p:nvPr userDrawn="1"/>
        </p:nvPicPr>
        <p:blipFill>
          <a:blip r:embed="rId2" cstate="print"/>
          <a:srcRect/>
          <a:stretch>
            <a:fillRect/>
          </a:stretch>
        </p:blipFill>
        <p:spPr bwMode="auto">
          <a:xfrm>
            <a:off x="0" y="-43781"/>
            <a:ext cx="14630400" cy="8273382"/>
          </a:xfrm>
          <a:prstGeom prst="rect">
            <a:avLst/>
          </a:prstGeom>
          <a:noFill/>
        </p:spPr>
      </p:pic>
      <p:sp>
        <p:nvSpPr>
          <p:cNvPr id="9" name="Rectangle 8"/>
          <p:cNvSpPr/>
          <p:nvPr userDrawn="1"/>
        </p:nvSpPr>
        <p:spPr>
          <a:xfrm>
            <a:off x="0" y="-19878"/>
            <a:ext cx="14630400" cy="8229600"/>
          </a:xfrm>
          <a:prstGeom prst="rect">
            <a:avLst/>
          </a:prstGeom>
          <a:solidFill>
            <a:schemeClr val="dk1">
              <a:alpha val="61000"/>
            </a:schemeClr>
          </a:solidFill>
          <a:ln w="38100">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1"/>
                </a:solidFill>
                <a:latin typeface="Roboto Medium" pitchFamily="2" charset="0"/>
                <a:ea typeface="Roboto Medium" pitchFamily="2" charset="0"/>
                <a:cs typeface="Roboto Medium" pitchFamily="2" charset="0"/>
              </a:defRPr>
            </a:lvl1pPr>
          </a:lstStyle>
          <a:p>
            <a:r>
              <a:rPr lang="en-NZ"/>
              <a:t>TITLE</a:t>
            </a:r>
            <a:br>
              <a:rPr lang="en-NZ"/>
            </a:br>
            <a:r>
              <a:rPr lang="en-NZ"/>
              <a:t>OF </a:t>
            </a:r>
            <a:br>
              <a:rPr lang="en-NZ"/>
            </a:br>
            <a:r>
              <a:rPr lang="en-NZ"/>
              <a:t>PRESENTATION</a:t>
            </a:r>
          </a:p>
        </p:txBody>
      </p:sp>
      <p:sp>
        <p:nvSpPr>
          <p:cNvPr id="22"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a:t>Department and Division</a:t>
            </a:r>
          </a:p>
        </p:txBody>
      </p:sp>
      <p:sp>
        <p:nvSpPr>
          <p:cNvPr id="23"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1"/>
                </a:solidFill>
                <a:latin typeface="Roboto Medium" pitchFamily="2" charset="0"/>
                <a:ea typeface="Roboto Medium" pitchFamily="2" charset="0"/>
              </a:defRPr>
            </a:lvl1pPr>
          </a:lstStyle>
          <a:p>
            <a:r>
              <a:rPr lang="en-NZ" altLang="ja-JP" err="1"/>
              <a:t>dd</a:t>
            </a:r>
            <a:r>
              <a:rPr lang="en-NZ" altLang="ja-JP"/>
              <a:t>/mm/</a:t>
            </a:r>
            <a:r>
              <a:rPr lang="en-NZ" altLang="ja-JP" err="1"/>
              <a:t>yy</a:t>
            </a:r>
            <a:endParaRPr lang="en-NZ" altLang="ja-JP"/>
          </a:p>
        </p:txBody>
      </p:sp>
      <p:sp>
        <p:nvSpPr>
          <p:cNvPr id="24"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a:t>Presenters Name</a:t>
            </a:r>
          </a:p>
        </p:txBody>
      </p:sp>
      <p:sp>
        <p:nvSpPr>
          <p:cNvPr id="25" name="Rectangle 24">
            <a:extLst>
              <a:ext uri="{FF2B5EF4-FFF2-40B4-BE49-F238E27FC236}">
                <a16:creationId xmlns:a16="http://schemas.microsoft.com/office/drawing/2014/main" id="{665B4BFC-FB31-1447-90A4-1A4617DE3E49}"/>
              </a:ext>
            </a:extLst>
          </p:cNvPr>
          <p:cNvSpPr/>
          <p:nvPr userDrawn="1"/>
        </p:nvSpPr>
        <p:spPr>
          <a:xfrm>
            <a:off x="1033483" y="2536762"/>
            <a:ext cx="102072" cy="2079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tx1"/>
              </a:solidFill>
            </a:endParaRPr>
          </a:p>
        </p:txBody>
      </p:sp>
      <p:grpSp>
        <p:nvGrpSpPr>
          <p:cNvPr id="26" name="Group 25"/>
          <p:cNvGrpSpPr/>
          <p:nvPr userDrawn="1"/>
        </p:nvGrpSpPr>
        <p:grpSpPr>
          <a:xfrm>
            <a:off x="685800" y="0"/>
            <a:ext cx="13545240" cy="1844902"/>
            <a:chOff x="685800" y="0"/>
            <a:chExt cx="13545240" cy="1844902"/>
          </a:xfrm>
        </p:grpSpPr>
        <p:grpSp>
          <p:nvGrpSpPr>
            <p:cNvPr id="20" name="Group 19"/>
            <p:cNvGrpSpPr/>
            <p:nvPr userDrawn="1"/>
          </p:nvGrpSpPr>
          <p:grpSpPr>
            <a:xfrm>
              <a:off x="685800" y="0"/>
              <a:ext cx="3677478" cy="1844902"/>
              <a:chOff x="685800" y="0"/>
              <a:chExt cx="3677478" cy="1844902"/>
            </a:xfrm>
          </p:grpSpPr>
          <p:pic>
            <p:nvPicPr>
              <p:cNvPr id="11" name="Picture 3" descr="C:\Users\Admin\Downloads\1-05.png"/>
              <p:cNvPicPr>
                <a:picLocks noChangeAspect="1" noChangeArrowheads="1"/>
              </p:cNvPicPr>
              <p:nvPr userDrawn="1"/>
            </p:nvPicPr>
            <p:blipFill>
              <a:blip r:embed="rId3"/>
              <a:srcRect/>
              <a:stretch>
                <a:fillRect/>
              </a:stretch>
            </p:blipFill>
            <p:spPr bwMode="auto">
              <a:xfrm>
                <a:off x="685800" y="0"/>
                <a:ext cx="3677478" cy="1773936"/>
              </a:xfrm>
              <a:prstGeom prst="rect">
                <a:avLst/>
              </a:prstGeom>
              <a:noFill/>
            </p:spPr>
          </p:pic>
          <p:cxnSp>
            <p:nvCxnSpPr>
              <p:cNvPr id="10" name="Straight Connector 9">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a:solidFill>
                      <a:schemeClr val="bg1"/>
                    </a:solidFill>
                  </a:rPr>
                  <a:t>Established as per the Section 2(f) of the UGC Act, 1956</a:t>
                </a:r>
              </a:p>
              <a:p>
                <a:r>
                  <a:rPr lang="en-IN" sz="1100">
                    <a:solidFill>
                      <a:schemeClr val="bg1"/>
                    </a:solidFill>
                  </a:rPr>
                  <a:t>Approved by AICTE, COA and BCI, New Delhi</a:t>
                </a:r>
              </a:p>
            </p:txBody>
          </p:sp>
        </p:grpSp>
        <p:grpSp>
          <p:nvGrpSpPr>
            <p:cNvPr id="14" name="Group 13">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a:solidFill>
              <a:schemeClr val="bg1"/>
            </a:solidFill>
          </p:grpSpPr>
          <p:pic>
            <p:nvPicPr>
              <p:cNvPr id="15"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grpFill/>
            </p:spPr>
          </p:pic>
          <p:pic>
            <p:nvPicPr>
              <p:cNvPr id="16"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grpFill/>
            </p:spPr>
          </p:pic>
          <p:pic>
            <p:nvPicPr>
              <p:cNvPr id="17"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grpFill/>
            </p:spPr>
          </p:pic>
          <p:pic>
            <p:nvPicPr>
              <p:cNvPr id="18"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grpFill/>
            </p:spPr>
          </p:pic>
          <p:pic>
            <p:nvPicPr>
              <p:cNvPr id="19"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grpFill/>
            </p:spPr>
          </p:pic>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imp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0"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1"/>
                </a:solidFill>
                <a:latin typeface="Roboto Medium" pitchFamily="2" charset="0"/>
                <a:ea typeface="Roboto Medium" pitchFamily="2" charset="0"/>
                <a:cs typeface="Roboto Medium" pitchFamily="2" charset="0"/>
              </a:defRPr>
            </a:lvl1pPr>
          </a:lstStyle>
          <a:p>
            <a:r>
              <a:rPr lang="en-NZ"/>
              <a:t>TITLE</a:t>
            </a:r>
            <a:br>
              <a:rPr lang="en-NZ"/>
            </a:br>
            <a:r>
              <a:rPr lang="en-NZ"/>
              <a:t>OF </a:t>
            </a:r>
            <a:br>
              <a:rPr lang="en-NZ"/>
            </a:br>
            <a:r>
              <a:rPr lang="en-NZ"/>
              <a:t>PRESENTATION</a:t>
            </a:r>
          </a:p>
        </p:txBody>
      </p:sp>
      <p:sp>
        <p:nvSpPr>
          <p:cNvPr id="11"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a:t>Department and Division</a:t>
            </a:r>
          </a:p>
        </p:txBody>
      </p:sp>
      <p:sp>
        <p:nvSpPr>
          <p:cNvPr id="12"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1"/>
                </a:solidFill>
                <a:latin typeface="Roboto Medium" pitchFamily="2" charset="0"/>
                <a:ea typeface="Roboto Medium" pitchFamily="2" charset="0"/>
              </a:defRPr>
            </a:lvl1pPr>
          </a:lstStyle>
          <a:p>
            <a:r>
              <a:rPr lang="en-NZ" altLang="ja-JP" err="1"/>
              <a:t>dd</a:t>
            </a:r>
            <a:r>
              <a:rPr lang="en-NZ" altLang="ja-JP"/>
              <a:t>/mm/</a:t>
            </a:r>
            <a:r>
              <a:rPr lang="en-NZ" altLang="ja-JP" err="1"/>
              <a:t>yy</a:t>
            </a:r>
            <a:endParaRPr lang="en-NZ" altLang="ja-JP"/>
          </a:p>
        </p:txBody>
      </p:sp>
      <p:sp>
        <p:nvSpPr>
          <p:cNvPr id="13"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a:t>Presenters Name</a:t>
            </a:r>
          </a:p>
        </p:txBody>
      </p:sp>
      <p:sp>
        <p:nvSpPr>
          <p:cNvPr id="14" name="Rectangle 13">
            <a:extLst>
              <a:ext uri="{FF2B5EF4-FFF2-40B4-BE49-F238E27FC236}">
                <a16:creationId xmlns:a16="http://schemas.microsoft.com/office/drawing/2014/main" id="{665B4BFC-FB31-1447-90A4-1A4617DE3E49}"/>
              </a:ext>
            </a:extLst>
          </p:cNvPr>
          <p:cNvSpPr/>
          <p:nvPr userDrawn="1"/>
        </p:nvSpPr>
        <p:spPr>
          <a:xfrm>
            <a:off x="1033483" y="2536762"/>
            <a:ext cx="102072" cy="2079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tx1"/>
              </a:solidFill>
            </a:endParaRPr>
          </a:p>
        </p:txBody>
      </p:sp>
      <p:pic>
        <p:nvPicPr>
          <p:cNvPr id="9" name="Picture 3" descr="C:\Users\Admin\Downloads\1-05.png"/>
          <p:cNvPicPr>
            <a:picLocks noChangeAspect="1" noChangeArrowheads="1"/>
          </p:cNvPicPr>
          <p:nvPr userDrawn="1"/>
        </p:nvPicPr>
        <p:blipFill>
          <a:blip r:embed="rId3">
            <a:lum bright="-10000"/>
          </a:blip>
          <a:srcRect l="3927" t="30524" r="85471" b="29793"/>
          <a:stretch>
            <a:fillRect/>
          </a:stretch>
        </p:blipFill>
        <p:spPr bwMode="auto">
          <a:xfrm>
            <a:off x="10410092" y="609600"/>
            <a:ext cx="4220308" cy="7620000"/>
          </a:xfrm>
          <a:prstGeom prst="rect">
            <a:avLst/>
          </a:prstGeom>
          <a:noFill/>
        </p:spPr>
      </p:pic>
      <p:grpSp>
        <p:nvGrpSpPr>
          <p:cNvPr id="15" name="Group 14"/>
          <p:cNvGrpSpPr/>
          <p:nvPr userDrawn="1"/>
        </p:nvGrpSpPr>
        <p:grpSpPr>
          <a:xfrm>
            <a:off x="685800" y="0"/>
            <a:ext cx="13545240" cy="1844902"/>
            <a:chOff x="685800" y="0"/>
            <a:chExt cx="13545240" cy="1844902"/>
          </a:xfrm>
        </p:grpSpPr>
        <p:grpSp>
          <p:nvGrpSpPr>
            <p:cNvPr id="16" name="Group 19"/>
            <p:cNvGrpSpPr/>
            <p:nvPr userDrawn="1"/>
          </p:nvGrpSpPr>
          <p:grpSpPr>
            <a:xfrm>
              <a:off x="685800" y="0"/>
              <a:ext cx="3677478" cy="1844902"/>
              <a:chOff x="685800" y="0"/>
              <a:chExt cx="3677478" cy="1844902"/>
            </a:xfrm>
          </p:grpSpPr>
          <p:pic>
            <p:nvPicPr>
              <p:cNvPr id="23" name="Picture 3" descr="C:\Users\Admin\Downloads\1-05.png"/>
              <p:cNvPicPr>
                <a:picLocks noChangeAspect="1" noChangeArrowheads="1"/>
              </p:cNvPicPr>
              <p:nvPr userDrawn="1"/>
            </p:nvPicPr>
            <p:blipFill>
              <a:blip r:embed="rId3"/>
              <a:srcRect/>
              <a:stretch>
                <a:fillRect/>
              </a:stretch>
            </p:blipFill>
            <p:spPr bwMode="auto">
              <a:xfrm>
                <a:off x="685800" y="0"/>
                <a:ext cx="3677478" cy="1773936"/>
              </a:xfrm>
              <a:prstGeom prst="rect">
                <a:avLst/>
              </a:prstGeom>
              <a:noFill/>
            </p:spPr>
          </p:pic>
          <p:cxnSp>
            <p:nvCxnSpPr>
              <p:cNvPr id="24" name="Straight Connector 23">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a:solidFill>
                      <a:schemeClr val="bg1"/>
                    </a:solidFill>
                  </a:rPr>
                  <a:t>Established as per the Section 2(f) of the UGC Act, 1956</a:t>
                </a:r>
              </a:p>
              <a:p>
                <a:r>
                  <a:rPr lang="en-IN" sz="1100">
                    <a:solidFill>
                      <a:schemeClr val="bg1"/>
                    </a:solidFill>
                  </a:rPr>
                  <a:t>Approved by AICTE, COA and BCI, New Delhi</a:t>
                </a:r>
              </a:p>
            </p:txBody>
          </p:sp>
        </p:grpSp>
        <p:grpSp>
          <p:nvGrpSpPr>
            <p:cNvPr id="17" name="Group 13">
              <a:extLst>
                <a:ext uri="{FF2B5EF4-FFF2-40B4-BE49-F238E27FC236}">
                  <a16:creationId xmlns:a16="http://schemas.microsoft.com/office/drawing/2014/main" id="{5AFE99A1-F019-42EF-A6DD-FBA9CE0E5FB1}"/>
                </a:ext>
              </a:extLst>
            </p:cNvPr>
            <p:cNvGrpSpPr/>
            <p:nvPr userDrawn="1"/>
          </p:nvGrpSpPr>
          <p:grpSpPr>
            <a:xfrm>
              <a:off x="10987605" y="240670"/>
              <a:ext cx="3243431" cy="1349912"/>
              <a:chOff x="10616154" y="97913"/>
              <a:chExt cx="3619726" cy="1349912"/>
            </a:xfrm>
            <a:solidFill>
              <a:schemeClr val="bg1"/>
            </a:solidFill>
          </p:grpSpPr>
          <p:pic>
            <p:nvPicPr>
              <p:cNvPr id="18"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grpFill/>
            </p:spPr>
          </p:pic>
          <p:pic>
            <p:nvPicPr>
              <p:cNvPr id="19"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grpFill/>
            </p:spPr>
          </p:pic>
          <p:pic>
            <p:nvPicPr>
              <p:cNvPr id="20"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grpFill/>
            </p:spPr>
          </p:pic>
          <p:pic>
            <p:nvPicPr>
              <p:cNvPr id="21"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grpFill/>
            </p:spPr>
          </p:pic>
          <p:pic>
            <p:nvPicPr>
              <p:cNvPr id="22"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grpFill/>
            </p:spPr>
          </p:pic>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 O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r>
              <a:rPr lang="en-US"/>
              <a:t>Click icon to add picture</a:t>
            </a:r>
          </a:p>
        </p:txBody>
      </p:sp>
      <p:sp>
        <p:nvSpPr>
          <p:cNvPr id="9" name="Rectangle 8"/>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5699298"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a:t>TITLE</a:t>
            </a:r>
            <a:br>
              <a:rPr lang="en-NZ"/>
            </a:br>
            <a:r>
              <a:rPr lang="en-NZ"/>
              <a:t>OF </a:t>
            </a:r>
            <a:br>
              <a:rPr lang="en-NZ"/>
            </a:br>
            <a:r>
              <a:rPr lang="en-NZ"/>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lgn="l">
              <a:buNone/>
              <a:defRPr sz="2400">
                <a:solidFill>
                  <a:schemeClr val="bg2">
                    <a:lumMod val="10000"/>
                  </a:schemeClr>
                </a:solidFill>
                <a:latin typeface="Roboto Medium" pitchFamily="2" charset="0"/>
                <a:ea typeface="Roboto Medium" pitchFamily="2" charset="0"/>
              </a:defRPr>
            </a:lvl1pPr>
          </a:lstStyle>
          <a:p>
            <a:r>
              <a:rPr lang="en-NZ" altLang="ja-JP" err="1"/>
              <a:t>dd</a:t>
            </a:r>
            <a:r>
              <a:rPr lang="en-NZ" altLang="ja-JP"/>
              <a:t>/mm/</a:t>
            </a:r>
            <a:r>
              <a:rPr lang="en-NZ" altLang="ja-JP" err="1"/>
              <a:t>yy</a:t>
            </a:r>
            <a:endParaRPr lang="en-NZ" altLang="ja-JP"/>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a:t>Presenters Name</a:t>
            </a:r>
          </a:p>
        </p:txBody>
      </p:sp>
      <p:sp>
        <p:nvSpPr>
          <p:cNvPr id="10" name="コンテンツ プレースホルダー 2"/>
          <p:cNvSpPr>
            <a:spLocks noGrp="1"/>
          </p:cNvSpPr>
          <p:nvPr>
            <p:ph sz="quarter" idx="17" hasCustomPrompt="1"/>
          </p:nvPr>
        </p:nvSpPr>
        <p:spPr>
          <a:xfrm>
            <a:off x="1031875" y="2536762"/>
            <a:ext cx="103680" cy="2077920"/>
          </a:xfrm>
          <a:prstGeom prst="rect">
            <a:avLst/>
          </a:prstGeom>
          <a:solidFill>
            <a:schemeClr val="tx1"/>
          </a:solidFill>
        </p:spPr>
        <p:txBody>
          <a:bodyPr lIns="109728" tIns="54864" rIns="109728" bIns="54864"/>
          <a:lstStyle>
            <a:lvl1pPr marL="0" indent="0" algn="l">
              <a:buNone/>
              <a:defRPr>
                <a:latin typeface="Roboto Medium" pitchFamily="2" charset="0"/>
                <a:ea typeface="Roboto Medium" pitchFamily="2" charset="0"/>
              </a:defRPr>
            </a:lvl1pPr>
          </a:lstStyle>
          <a:p>
            <a:pPr lvl="0"/>
            <a:r>
              <a:rPr kumimoji="1" lang="ja-JP" altLang="en-US"/>
              <a:t>　</a:t>
            </a:r>
          </a:p>
        </p:txBody>
      </p:sp>
      <p:grpSp>
        <p:nvGrpSpPr>
          <p:cNvPr id="11" name="Group 10">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2"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userDrawn="1"/>
        </p:nvGrpSpPr>
        <p:grpSpPr>
          <a:xfrm>
            <a:off x="749519" y="0"/>
            <a:ext cx="3562350" cy="1844902"/>
            <a:chOff x="234198" y="-186320"/>
            <a:chExt cx="3562350" cy="1844902"/>
          </a:xfrm>
        </p:grpSpPr>
        <p:pic>
          <p:nvPicPr>
            <p:cNvPr id="18"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7"/>
            <a:srcRect/>
            <a:stretch>
              <a:fillRect/>
            </a:stretch>
          </p:blipFill>
          <p:spPr bwMode="auto">
            <a:xfrm>
              <a:off x="234198" y="-186320"/>
              <a:ext cx="3562350" cy="1776902"/>
            </a:xfrm>
            <a:prstGeom prst="rect">
              <a:avLst/>
            </a:prstGeom>
            <a:noFill/>
          </p:spPr>
        </p:pic>
        <p:cxnSp>
          <p:nvCxnSpPr>
            <p:cNvPr id="19" name="Straight Connector 18">
              <a:extLst>
                <a:ext uri="{FF2B5EF4-FFF2-40B4-BE49-F238E27FC236}">
                  <a16:creationId xmlns:a16="http://schemas.microsoft.com/office/drawing/2014/main" id="{F1818976-698C-4B2D-82CF-4C7F8843B80D}"/>
                </a:ext>
              </a:extLst>
            </p:cNvPr>
            <p:cNvCxnSpPr/>
            <p:nvPr userDrawn="1"/>
          </p:nvCxnSpPr>
          <p:spPr>
            <a:xfrm flipH="1">
              <a:off x="399360" y="122769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EB4F58-EB86-4561-A53C-44C59E13C6EA}"/>
                </a:ext>
              </a:extLst>
            </p:cNvPr>
            <p:cNvSpPr txBox="1"/>
            <p:nvPr userDrawn="1"/>
          </p:nvSpPr>
          <p:spPr>
            <a:xfrm>
              <a:off x="314540" y="1227695"/>
              <a:ext cx="3482008" cy="430887"/>
            </a:xfrm>
            <a:prstGeom prst="rect">
              <a:avLst/>
            </a:prstGeom>
            <a:noFill/>
          </p:spPr>
          <p:txBody>
            <a:bodyPr wrap="square" rtlCol="0">
              <a:spAutoFit/>
            </a:bodyPr>
            <a:lstStyle/>
            <a:p>
              <a:r>
                <a:rPr lang="en-IN" sz="1100"/>
                <a:t>Established as per the Section 2(f) of the UGC Act, 1956</a:t>
              </a:r>
            </a:p>
            <a:p>
              <a:r>
                <a:rPr lang="en-IN" sz="1100"/>
                <a:t>Approved by AICTE, COA and BCI, New Delhi</a:t>
              </a:r>
            </a:p>
          </p:txBody>
        </p:sp>
      </p:grpSp>
    </p:spTree>
    <p:extLst>
      <p:ext uri="{BB962C8B-B14F-4D97-AF65-F5344CB8AC3E}">
        <p14:creationId xmlns:p14="http://schemas.microsoft.com/office/powerpoint/2010/main" val="643554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ivider White">
    <p:bg bwMode="gray">
      <p:bgPr>
        <a:solidFill>
          <a:schemeClr val="bg1"/>
        </a:solidFill>
        <a:effectLst/>
      </p:bgPr>
    </p:bg>
    <p:spTree>
      <p:nvGrpSpPr>
        <p:cNvPr id="1" name=""/>
        <p:cNvGrpSpPr/>
        <p:nvPr/>
      </p:nvGrpSpPr>
      <p:grpSpPr>
        <a:xfrm>
          <a:off x="0" y="0"/>
          <a:ext cx="0" cy="0"/>
          <a:chOff x="0" y="0"/>
          <a:chExt cx="0" cy="0"/>
        </a:xfrm>
      </p:grpSpPr>
      <p:pic>
        <p:nvPicPr>
          <p:cNvPr id="8" name="Picture 2" descr="C:\Users\Admin\Downloads\WSBC_REVA_LOGO_180x180_px_150420_V001.png"/>
          <p:cNvPicPr>
            <a:picLocks noChangeAspect="1" noChangeArrowheads="1"/>
          </p:cNvPicPr>
          <p:nvPr userDrawn="1"/>
        </p:nvPicPr>
        <p:blipFill>
          <a:blip r:embed="rId2"/>
          <a:srcRect r="50000"/>
          <a:stretch>
            <a:fillRect/>
          </a:stretch>
        </p:blipFill>
        <p:spPr bwMode="auto">
          <a:xfrm>
            <a:off x="11201400" y="914400"/>
            <a:ext cx="3429000" cy="6858000"/>
          </a:xfrm>
          <a:prstGeom prst="rect">
            <a:avLst/>
          </a:prstGeom>
          <a:noFill/>
        </p:spPr>
      </p:pic>
      <p:sp>
        <p:nvSpPr>
          <p:cNvPr id="11" name="Rectangle 10"/>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tx1"/>
                </a:solidFill>
                <a:latin typeface="Roboto Medium" pitchFamily="2" charset="0"/>
                <a:ea typeface="Roboto Medium" pitchFamily="2" charset="0"/>
                <a:cs typeface="Roboto Medium" pitchFamily="2" charset="0"/>
              </a:defRPr>
            </a:lvl1pPr>
          </a:lstStyle>
          <a:p>
            <a:r>
              <a:rPr lang="en-US"/>
              <a:t>TITLE PAGE</a:t>
            </a:r>
            <a:endParaRPr lang="en-NZ"/>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SUBTITLE</a:t>
            </a:r>
          </a:p>
          <a:p>
            <a:pPr lvl="0"/>
            <a:endParaRPr lang="en-US"/>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a:latin typeface="Roboto Medium" pitchFamily="2" charset="0"/>
              <a:ea typeface="Roboto Medium" pitchFamily="2" charset="0"/>
            </a:endParaRPr>
          </a:p>
        </p:txBody>
      </p:sp>
    </p:spTree>
    <p:extLst>
      <p:ext uri="{BB962C8B-B14F-4D97-AF65-F5344CB8AC3E}">
        <p14:creationId xmlns:p14="http://schemas.microsoft.com/office/powerpoint/2010/main" val="187038967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a:t>Agenda</a:t>
            </a:r>
          </a:p>
        </p:txBody>
      </p:sp>
      <p:sp>
        <p:nvSpPr>
          <p:cNvPr id="9" name="Rectangle 8">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a:latin typeface="Roboto Medium" pitchFamily="2" charset="0"/>
              <a:ea typeface="Roboto Medium" pitchFamily="2" charset="0"/>
            </a:endParaRP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834481" y="2128723"/>
            <a:ext cx="12961441" cy="5184576"/>
          </a:xfrm>
          <a:prstGeom prst="rect">
            <a:avLst/>
          </a:prstGeom>
        </p:spPr>
        <p:txBody>
          <a:bodyPr lIns="109728" tIns="54864" rIns="109728" bIns="54864"/>
          <a:lstStyle>
            <a:lvl1pPr marL="548640" indent="-548640" algn="l">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lgn="l">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a:t>Edit Master text styles</a:t>
            </a:r>
          </a:p>
          <a:p>
            <a:pPr lvl="1"/>
            <a:endParaRPr lang="en-US"/>
          </a:p>
        </p:txBody>
      </p:sp>
      <p:pic>
        <p:nvPicPr>
          <p:cNvPr id="13"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792141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Dark">
    <p:bg bwMode="gray">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0"/>
            <a:ext cx="14635823" cy="8255808"/>
          </a:xfrm>
          <a:prstGeom prst="rect">
            <a:avLst/>
          </a:prstGeom>
          <a:ln w="38100">
            <a:solidFill>
              <a:srgbClr val="FFC000"/>
            </a:solidFill>
          </a:ln>
        </p:spPr>
      </p:pic>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a:t>Agenda</a:t>
            </a:r>
          </a:p>
        </p:txBody>
      </p:sp>
      <p:sp>
        <p:nvSpPr>
          <p:cNvPr id="9" name="Rectangle 8">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a:solidFill>
                <a:schemeClr val="bg1"/>
              </a:solidFill>
              <a:latin typeface="Roboto Medium" pitchFamily="2" charset="0"/>
              <a:ea typeface="Roboto Medium" pitchFamily="2" charset="0"/>
            </a:endParaRP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834481" y="2128723"/>
            <a:ext cx="12961441" cy="5184576"/>
          </a:xfrm>
          <a:prstGeom prst="rect">
            <a:avLst/>
          </a:prstGeom>
        </p:spPr>
        <p:txBody>
          <a:bodyPr lIns="109728" tIns="54864" rIns="109728" bIns="54864"/>
          <a:lstStyle>
            <a:lvl1pPr marL="548640" indent="-548640" algn="l">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lgn="l">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a:t>Edit Master text styles</a:t>
            </a:r>
          </a:p>
          <a:p>
            <a:pPr lvl="1"/>
            <a:endParaRPr lang="en-US"/>
          </a:p>
        </p:txBody>
      </p:sp>
      <p:pic>
        <p:nvPicPr>
          <p:cNvPr id="12"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1792141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Agenda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a:t>Edit Master text styles</a:t>
            </a:r>
          </a:p>
          <a:p>
            <a:pPr lvl="1"/>
            <a:endParaRPr lang="en-US"/>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a:t>Edit Master text styles</a:t>
            </a:r>
          </a:p>
          <a:p>
            <a:pPr lvl="1"/>
            <a:endParaRPr lang="en-US"/>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a:t>Agenda (Two Columns)</a:t>
            </a:r>
          </a:p>
        </p:txBody>
      </p:sp>
      <p:sp>
        <p:nvSpPr>
          <p:cNvPr id="11" name="Rectangle 10">
            <a:extLst>
              <a:ext uri="{FF2B5EF4-FFF2-40B4-BE49-F238E27FC236}">
                <a16:creationId xmlns:a16="http://schemas.microsoft.com/office/drawing/2014/main" id="{9B6EB652-BF34-374F-BBB8-949977DE2724}"/>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2413444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3.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theme" Target="../theme/theme4.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5" Type="http://schemas.openxmlformats.org/officeDocument/2006/relationships/theme" Target="../theme/theme5.xml"/><Relationship Id="rId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750" r:id="rId2"/>
    <p:sldLayoutId id="2147483668" r:id="rId3"/>
    <p:sldLayoutId id="2147483669" r:id="rId4"/>
    <p:sldLayoutId id="2147483679" r:id="rId5"/>
    <p:sldLayoutId id="2147483753" r:id="rId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754"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46" r:id="rId1"/>
    <p:sldLayoutId id="2147483747" r:id="rId2"/>
    <p:sldLayoutId id="2147483749" r:id="rId3"/>
    <p:sldLayoutId id="2147483748"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UNIT-1</a:t>
            </a:r>
            <a:br>
              <a:rPr lang="en-US" b="1" dirty="0"/>
            </a:br>
            <a:r>
              <a:rPr lang="en-US" b="1" dirty="0"/>
              <a:t>Introducing Big Data, Hadoop, and Spark</a:t>
            </a:r>
            <a:endParaRPr lang="en-US" dirty="0">
              <a:latin typeface="Roboto Medium"/>
            </a:endParaRPr>
          </a:p>
        </p:txBody>
      </p:sp>
      <p:sp>
        <p:nvSpPr>
          <p:cNvPr id="3" name="Text Placeholder 2"/>
          <p:cNvSpPr>
            <a:spLocks noGrp="1"/>
          </p:cNvSpPr>
          <p:nvPr>
            <p:ph type="body" sz="quarter" idx="10"/>
          </p:nvPr>
        </p:nvSpPr>
        <p:spPr>
          <a:xfrm>
            <a:off x="1255887" y="4923081"/>
            <a:ext cx="11240913" cy="489584"/>
          </a:xfrm>
        </p:spPr>
        <p:txBody>
          <a:bodyPr/>
          <a:lstStyle/>
          <a:p>
            <a:r>
              <a:rPr lang="en-US" b="1" dirty="0">
                <a:latin typeface="Times" panose="02020603050405020304" pitchFamily="18" charset="0"/>
                <a:cs typeface="Times" panose="02020603050405020304" pitchFamily="18" charset="0"/>
              </a:rPr>
              <a:t>School of Computer Science and Engineering</a:t>
            </a:r>
          </a:p>
        </p:txBody>
      </p:sp>
      <p:sp>
        <p:nvSpPr>
          <p:cNvPr id="8" name="Text Placeholder 3"/>
          <p:cNvSpPr>
            <a:spLocks noGrp="1"/>
          </p:cNvSpPr>
          <p:nvPr>
            <p:ph type="body" sz="quarter" idx="11"/>
          </p:nvPr>
        </p:nvSpPr>
        <p:spPr>
          <a:xfrm>
            <a:off x="1270264" y="7010400"/>
            <a:ext cx="8106859" cy="489584"/>
          </a:xfrm>
        </p:spPr>
        <p:txBody>
          <a:bodyPr/>
          <a:lstStyle/>
          <a:p>
            <a:r>
              <a:rPr lang="en-US">
                <a:latin typeface="Roboto Medium"/>
              </a:rPr>
              <a:t>AY: 2024-2025</a:t>
            </a:r>
            <a:endParaRPr lang="en-US" dirty="0">
              <a:latin typeface="Roboto Medium"/>
            </a:endParaRPr>
          </a:p>
        </p:txBody>
      </p:sp>
      <p:sp>
        <p:nvSpPr>
          <p:cNvPr id="9" name="Text Placeholder 4"/>
          <p:cNvSpPr>
            <a:spLocks noGrp="1"/>
          </p:cNvSpPr>
          <p:nvPr>
            <p:ph type="body" sz="quarter" idx="14"/>
          </p:nvPr>
        </p:nvSpPr>
        <p:spPr>
          <a:xfrm>
            <a:off x="1255887" y="5689724"/>
            <a:ext cx="8106859" cy="1320676"/>
          </a:xfrm>
        </p:spPr>
        <p:txBody>
          <a:bodyPr/>
          <a:lstStyle/>
          <a:p>
            <a:endParaRPr lang="en-IN" sz="2600"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nodePh="1">
                                  <p:stCondLst>
                                    <p:cond delay="0"/>
                                  </p:stCondLst>
                                  <p:endCondLst>
                                    <p:cond evt="begin" delay="0">
                                      <p:tn val="17"/>
                                    </p:cond>
                                  </p:end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1000"/>
                                        <p:tgtEl>
                                          <p:spTgt spid="9">
                                            <p:txEl>
                                              <p:pRg st="0" end="0"/>
                                            </p:txEl>
                                          </p:spTgt>
                                        </p:tgtEl>
                                      </p:cBhvr>
                                    </p:animEffect>
                                    <p:anim calcmode="lin" valueType="num">
                                      <p:cBhvr>
                                        <p:cTn id="2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fade">
                                      <p:cBhvr>
                                        <p:cTn id="26"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build="p"/>
      <p:bldP spid="9"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Big</a:t>
            </a:r>
            <a:r>
              <a:rPr lang="en-IN" sz="3600" spc="-18" dirty="0">
                <a:latin typeface="Times New Roman"/>
                <a:cs typeface="Times New Roman"/>
              </a:rPr>
              <a:t> </a:t>
            </a:r>
            <a:r>
              <a:rPr lang="en-IN" sz="3600" spc="-6" dirty="0">
                <a:latin typeface="Times New Roman"/>
                <a:cs typeface="Times New Roman"/>
              </a:rPr>
              <a:t>Data</a:t>
            </a:r>
            <a:endParaRPr lang="en-IN" dirty="0"/>
          </a:p>
        </p:txBody>
      </p:sp>
      <p:sp>
        <p:nvSpPr>
          <p:cNvPr id="4" name="TextBox 3">
            <a:extLst>
              <a:ext uri="{FF2B5EF4-FFF2-40B4-BE49-F238E27FC236}">
                <a16:creationId xmlns:a16="http://schemas.microsoft.com/office/drawing/2014/main" id="{E312FE99-A6E1-8093-9E07-D6B2CF7452B5}"/>
              </a:ext>
            </a:extLst>
          </p:cNvPr>
          <p:cNvSpPr txBox="1"/>
          <p:nvPr/>
        </p:nvSpPr>
        <p:spPr>
          <a:xfrm>
            <a:off x="956661" y="1480785"/>
            <a:ext cx="7332132" cy="492443"/>
          </a:xfrm>
          <a:prstGeom prst="rect">
            <a:avLst/>
          </a:prstGeom>
          <a:noFill/>
        </p:spPr>
        <p:txBody>
          <a:bodyPr wrap="square">
            <a:spAutoFit/>
          </a:bodyPr>
          <a:lstStyle/>
          <a:p>
            <a:r>
              <a:rPr lang="en-US" dirty="0"/>
              <a:t>Anatomy of an HDFS write operation</a:t>
            </a:r>
            <a:endParaRPr lang="en-IN" dirty="0"/>
          </a:p>
        </p:txBody>
      </p:sp>
      <p:pic>
        <p:nvPicPr>
          <p:cNvPr id="5" name="Picture 4">
            <a:extLst>
              <a:ext uri="{FF2B5EF4-FFF2-40B4-BE49-F238E27FC236}">
                <a16:creationId xmlns:a16="http://schemas.microsoft.com/office/drawing/2014/main" id="{8BFCFE80-5BD4-7DAC-625F-56B3E0A2BEE9}"/>
              </a:ext>
            </a:extLst>
          </p:cNvPr>
          <p:cNvPicPr>
            <a:picLocks noChangeAspect="1"/>
          </p:cNvPicPr>
          <p:nvPr/>
        </p:nvPicPr>
        <p:blipFill>
          <a:blip r:embed="rId2"/>
          <a:stretch>
            <a:fillRect/>
          </a:stretch>
        </p:blipFill>
        <p:spPr>
          <a:xfrm>
            <a:off x="1947333" y="1973228"/>
            <a:ext cx="10667999" cy="5985439"/>
          </a:xfrm>
          <a:prstGeom prst="rect">
            <a:avLst/>
          </a:prstGeom>
        </p:spPr>
      </p:pic>
    </p:spTree>
    <p:extLst>
      <p:ext uri="{BB962C8B-B14F-4D97-AF65-F5344CB8AC3E}">
        <p14:creationId xmlns:p14="http://schemas.microsoft.com/office/powerpoint/2010/main" val="3032090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pache Hadoop YARN | Introduction to YARN Architecture | Edureka">
            <a:extLst>
              <a:ext uri="{FF2B5EF4-FFF2-40B4-BE49-F238E27FC236}">
                <a16:creationId xmlns:a16="http://schemas.microsoft.com/office/drawing/2014/main" id="{AB608501-3D58-D75E-E9F8-486AB8BAC4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68580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258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Hadoop Yarn? | Hadoop Yarn Tutorial | Hadoop Yarn Architecture |  COSO IT - YouTube">
            <a:extLst>
              <a:ext uri="{FF2B5EF4-FFF2-40B4-BE49-F238E27FC236}">
                <a16:creationId xmlns:a16="http://schemas.microsoft.com/office/drawing/2014/main" id="{F9D5B265-D5DA-F392-36B1-9027C9BFE6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68580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76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Big</a:t>
            </a:r>
            <a:r>
              <a:rPr lang="en-IN" sz="3600" spc="-18" dirty="0">
                <a:latin typeface="Times New Roman"/>
                <a:cs typeface="Times New Roman"/>
              </a:rPr>
              <a:t> </a:t>
            </a:r>
            <a:r>
              <a:rPr lang="en-IN" sz="3600" spc="-6" dirty="0">
                <a:latin typeface="Times New Roman"/>
                <a:cs typeface="Times New Roman"/>
              </a:rPr>
              <a:t>Data</a:t>
            </a:r>
            <a:endParaRPr lang="en-IN" dirty="0"/>
          </a:p>
        </p:txBody>
      </p:sp>
      <p:sp>
        <p:nvSpPr>
          <p:cNvPr id="4" name="TextBox 3">
            <a:extLst>
              <a:ext uri="{FF2B5EF4-FFF2-40B4-BE49-F238E27FC236}">
                <a16:creationId xmlns:a16="http://schemas.microsoft.com/office/drawing/2014/main" id="{6D7EF8C6-3D7E-A1E7-B5F5-EF102240F329}"/>
              </a:ext>
            </a:extLst>
          </p:cNvPr>
          <p:cNvSpPr txBox="1"/>
          <p:nvPr/>
        </p:nvSpPr>
        <p:spPr>
          <a:xfrm>
            <a:off x="895571" y="1480785"/>
            <a:ext cx="7332132" cy="492443"/>
          </a:xfrm>
          <a:prstGeom prst="rect">
            <a:avLst/>
          </a:prstGeom>
          <a:noFill/>
        </p:spPr>
        <p:txBody>
          <a:bodyPr wrap="square">
            <a:spAutoFit/>
          </a:bodyPr>
          <a:lstStyle/>
          <a:p>
            <a:r>
              <a:rPr lang="en-IN" dirty="0">
                <a:latin typeface="Times" panose="02020603050405020304" pitchFamily="18" charset="0"/>
                <a:cs typeface="Times" panose="02020603050405020304" pitchFamily="18" charset="0"/>
              </a:rPr>
              <a:t>Application Scheduling Using YARN</a:t>
            </a:r>
          </a:p>
        </p:txBody>
      </p:sp>
      <p:sp>
        <p:nvSpPr>
          <p:cNvPr id="6" name="TextBox 5">
            <a:extLst>
              <a:ext uri="{FF2B5EF4-FFF2-40B4-BE49-F238E27FC236}">
                <a16:creationId xmlns:a16="http://schemas.microsoft.com/office/drawing/2014/main" id="{845D9EB2-B908-7982-6490-6100E425BC24}"/>
              </a:ext>
            </a:extLst>
          </p:cNvPr>
          <p:cNvSpPr txBox="1"/>
          <p:nvPr/>
        </p:nvSpPr>
        <p:spPr>
          <a:xfrm>
            <a:off x="1092199" y="2095662"/>
            <a:ext cx="13047134" cy="5693866"/>
          </a:xfrm>
          <a:prstGeom prst="rect">
            <a:avLst/>
          </a:prstGeom>
          <a:noFill/>
        </p:spPr>
        <p:txBody>
          <a:bodyPr wrap="square">
            <a:spAutoFit/>
          </a:bodyPr>
          <a:lstStyle/>
          <a:p>
            <a:pPr marL="457200" indent="-457200" algn="just">
              <a:buFont typeface="Wingdings" panose="05000000000000000000" pitchFamily="2" charset="2"/>
              <a:buChar char="Ø"/>
            </a:pPr>
            <a:r>
              <a:rPr lang="en-US" sz="2800" dirty="0">
                <a:latin typeface="Times" panose="02020603050405020304" pitchFamily="18" charset="0"/>
                <a:cs typeface="Times" panose="02020603050405020304" pitchFamily="18" charset="0"/>
              </a:rPr>
              <a:t>YARN </a:t>
            </a:r>
            <a:r>
              <a:rPr lang="en-US" sz="2800" b="1" dirty="0">
                <a:latin typeface="Times" panose="02020603050405020304" pitchFamily="18" charset="0"/>
                <a:cs typeface="Times" panose="02020603050405020304" pitchFamily="18" charset="0"/>
              </a:rPr>
              <a:t>governs and orchestrates the processing of data </a:t>
            </a:r>
            <a:r>
              <a:rPr lang="en-US" sz="2800" dirty="0">
                <a:latin typeface="Times" panose="02020603050405020304" pitchFamily="18" charset="0"/>
                <a:cs typeface="Times" panose="02020603050405020304" pitchFamily="18" charset="0"/>
              </a:rPr>
              <a:t>in Hadoop, which usually is data sourced from and written to HDFS. The YARN cluster architecture is a master/slave cluster framework like HDFS, with a master node daemon called the </a:t>
            </a:r>
            <a:r>
              <a:rPr lang="en-US" sz="2800" dirty="0" err="1">
                <a:latin typeface="Times" panose="02020603050405020304" pitchFamily="18" charset="0"/>
                <a:cs typeface="Times" panose="02020603050405020304" pitchFamily="18" charset="0"/>
              </a:rPr>
              <a:t>ResourceManager</a:t>
            </a:r>
            <a:r>
              <a:rPr lang="en-US" sz="2800" dirty="0">
                <a:latin typeface="Times" panose="02020603050405020304" pitchFamily="18" charset="0"/>
                <a:cs typeface="Times" panose="02020603050405020304" pitchFamily="18" charset="0"/>
              </a:rPr>
              <a:t> and one or more slave node daemons called </a:t>
            </a:r>
            <a:r>
              <a:rPr lang="en-US" sz="2800" dirty="0" err="1">
                <a:latin typeface="Times" panose="02020603050405020304" pitchFamily="18" charset="0"/>
                <a:cs typeface="Times" panose="02020603050405020304" pitchFamily="18" charset="0"/>
              </a:rPr>
              <a:t>NodeManagers</a:t>
            </a:r>
            <a:r>
              <a:rPr lang="en-US" sz="2800" dirty="0">
                <a:latin typeface="Times" panose="02020603050405020304" pitchFamily="18" charset="0"/>
                <a:cs typeface="Times" panose="02020603050405020304" pitchFamily="18" charset="0"/>
              </a:rPr>
              <a:t> running on worker, or slave, nodes in the cluster.</a:t>
            </a:r>
          </a:p>
          <a:p>
            <a:pPr marL="457200" indent="-457200" algn="just">
              <a:buFont typeface="Wingdings" panose="05000000000000000000" pitchFamily="2" charset="2"/>
              <a:buChar char="Ø"/>
            </a:pPr>
            <a:r>
              <a:rPr lang="en-US" sz="2800" dirty="0">
                <a:latin typeface="Times" panose="02020603050405020304" pitchFamily="18" charset="0"/>
                <a:cs typeface="Times" panose="02020603050405020304" pitchFamily="18" charset="0"/>
              </a:rPr>
              <a:t>The Resource  Manager is </a:t>
            </a:r>
            <a:r>
              <a:rPr lang="en-US" sz="2800" b="1" dirty="0">
                <a:latin typeface="Times" panose="02020603050405020304" pitchFamily="18" charset="0"/>
                <a:cs typeface="Times" panose="02020603050405020304" pitchFamily="18" charset="0"/>
              </a:rPr>
              <a:t>responsible for granting cluster compute resources </a:t>
            </a:r>
            <a:r>
              <a:rPr lang="en-US" sz="2800" dirty="0">
                <a:latin typeface="Times" panose="02020603050405020304" pitchFamily="18" charset="0"/>
                <a:cs typeface="Times" panose="02020603050405020304" pitchFamily="18" charset="0"/>
              </a:rPr>
              <a:t>to applications running on the cluster. Resources are granted in </a:t>
            </a:r>
            <a:r>
              <a:rPr lang="en-US" sz="2800" b="1" dirty="0">
                <a:latin typeface="Times" panose="02020603050405020304" pitchFamily="18" charset="0"/>
                <a:cs typeface="Times" panose="02020603050405020304" pitchFamily="18" charset="0"/>
              </a:rPr>
              <a:t>units called containers, which are predefined combinations of CPU cores and memory</a:t>
            </a:r>
            <a:r>
              <a:rPr lang="en-US" sz="2800" dirty="0">
                <a:latin typeface="Times" panose="02020603050405020304" pitchFamily="18" charset="0"/>
                <a:cs typeface="Times" panose="02020603050405020304" pitchFamily="18" charset="0"/>
              </a:rPr>
              <a:t>. </a:t>
            </a:r>
          </a:p>
          <a:p>
            <a:pPr marL="342900" indent="-342900" algn="just">
              <a:buFont typeface="Wingdings" panose="05000000000000000000" pitchFamily="2" charset="2"/>
              <a:buChar char="Ø"/>
            </a:pPr>
            <a:r>
              <a:rPr lang="en-US" sz="2800" dirty="0">
                <a:latin typeface="Times" panose="02020603050405020304" pitchFamily="18" charset="0"/>
                <a:cs typeface="Times" panose="02020603050405020304" pitchFamily="18" charset="0"/>
              </a:rPr>
              <a:t>Clients submit applications, such as Spark applications, to the </a:t>
            </a:r>
            <a:r>
              <a:rPr lang="en-US" sz="2800" dirty="0" err="1">
                <a:latin typeface="Times" panose="02020603050405020304" pitchFamily="18" charset="0"/>
                <a:cs typeface="Times" panose="02020603050405020304" pitchFamily="18" charset="0"/>
              </a:rPr>
              <a:t>ResourceManager</a:t>
            </a:r>
            <a:r>
              <a:rPr lang="en-US" sz="2800" dirty="0">
                <a:latin typeface="Times" panose="02020603050405020304" pitchFamily="18" charset="0"/>
                <a:cs typeface="Times" panose="02020603050405020304" pitchFamily="18" charset="0"/>
              </a:rPr>
              <a:t>; the </a:t>
            </a:r>
            <a:r>
              <a:rPr lang="en-US" sz="2800" b="1" dirty="0">
                <a:latin typeface="Times" panose="02020603050405020304" pitchFamily="18" charset="0"/>
                <a:cs typeface="Times" panose="02020603050405020304" pitchFamily="18" charset="0"/>
              </a:rPr>
              <a:t>Resource Manager then allocates the first container </a:t>
            </a:r>
            <a:r>
              <a:rPr lang="en-US" sz="2800" dirty="0">
                <a:latin typeface="Times" panose="02020603050405020304" pitchFamily="18" charset="0"/>
                <a:cs typeface="Times" panose="02020603050405020304" pitchFamily="18" charset="0"/>
              </a:rPr>
              <a:t>on an available </a:t>
            </a:r>
            <a:r>
              <a:rPr lang="en-US" sz="2800" dirty="0" err="1">
                <a:latin typeface="Times" panose="02020603050405020304" pitchFamily="18" charset="0"/>
                <a:cs typeface="Times" panose="02020603050405020304" pitchFamily="18" charset="0"/>
              </a:rPr>
              <a:t>NodeManager</a:t>
            </a:r>
            <a:r>
              <a:rPr lang="en-US" sz="2800" dirty="0">
                <a:latin typeface="Times" panose="02020603050405020304" pitchFamily="18" charset="0"/>
                <a:cs typeface="Times" panose="02020603050405020304" pitchFamily="18" charset="0"/>
              </a:rPr>
              <a:t> in the cluster as a delegate process for the application called the </a:t>
            </a:r>
            <a:r>
              <a:rPr lang="en-US" sz="2800" dirty="0" err="1">
                <a:latin typeface="Times" panose="02020603050405020304" pitchFamily="18" charset="0"/>
                <a:cs typeface="Times" panose="02020603050405020304" pitchFamily="18" charset="0"/>
              </a:rPr>
              <a:t>ApplicationMaster</a:t>
            </a:r>
            <a:r>
              <a:rPr lang="en-US" sz="2800" dirty="0">
                <a:latin typeface="Times" panose="02020603050405020304" pitchFamily="18" charset="0"/>
                <a:cs typeface="Times" panose="02020603050405020304" pitchFamily="18" charset="0"/>
              </a:rPr>
              <a:t>; the Application Master then </a:t>
            </a:r>
            <a:r>
              <a:rPr lang="en-US" sz="2800" b="1" dirty="0">
                <a:latin typeface="Times" panose="02020603050405020304" pitchFamily="18" charset="0"/>
                <a:cs typeface="Times" panose="02020603050405020304" pitchFamily="18" charset="0"/>
              </a:rPr>
              <a:t>negotiates all further containers </a:t>
            </a:r>
            <a:r>
              <a:rPr lang="en-US" sz="2800" dirty="0">
                <a:latin typeface="Times" panose="02020603050405020304" pitchFamily="18" charset="0"/>
                <a:cs typeface="Times" panose="02020603050405020304" pitchFamily="18" charset="0"/>
              </a:rPr>
              <a:t>required to run tasks for the application.</a:t>
            </a:r>
            <a:endParaRPr lang="en-IN" sz="28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2164838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Big</a:t>
            </a:r>
            <a:r>
              <a:rPr lang="en-IN" sz="3600" spc="-18" dirty="0">
                <a:latin typeface="Times New Roman"/>
                <a:cs typeface="Times New Roman"/>
              </a:rPr>
              <a:t> </a:t>
            </a:r>
            <a:r>
              <a:rPr lang="en-IN" sz="3600" spc="-6" dirty="0">
                <a:latin typeface="Times New Roman"/>
                <a:cs typeface="Times New Roman"/>
              </a:rPr>
              <a:t>Data</a:t>
            </a:r>
            <a:endParaRPr lang="en-IN" dirty="0"/>
          </a:p>
        </p:txBody>
      </p:sp>
      <p:pic>
        <p:nvPicPr>
          <p:cNvPr id="3" name="Picture 2">
            <a:extLst>
              <a:ext uri="{FF2B5EF4-FFF2-40B4-BE49-F238E27FC236}">
                <a16:creationId xmlns:a16="http://schemas.microsoft.com/office/drawing/2014/main" id="{223DA4DB-2438-7523-8370-3EA26BC08B5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0773" y="2020706"/>
            <a:ext cx="12346779" cy="5271915"/>
          </a:xfrm>
          <a:prstGeom prst="rect">
            <a:avLst/>
          </a:prstGeom>
          <a:noFill/>
          <a:ln>
            <a:noFill/>
          </a:ln>
        </p:spPr>
      </p:pic>
      <p:sp>
        <p:nvSpPr>
          <p:cNvPr id="5" name="TextBox 4">
            <a:extLst>
              <a:ext uri="{FF2B5EF4-FFF2-40B4-BE49-F238E27FC236}">
                <a16:creationId xmlns:a16="http://schemas.microsoft.com/office/drawing/2014/main" id="{650626F5-F234-F504-F7E2-E62CAB179585}"/>
              </a:ext>
            </a:extLst>
          </p:cNvPr>
          <p:cNvSpPr txBox="1"/>
          <p:nvPr/>
        </p:nvSpPr>
        <p:spPr>
          <a:xfrm>
            <a:off x="956661" y="1380923"/>
            <a:ext cx="7332132" cy="523220"/>
          </a:xfrm>
          <a:prstGeom prst="rect">
            <a:avLst/>
          </a:prstGeom>
          <a:noFill/>
        </p:spPr>
        <p:txBody>
          <a:bodyPr wrap="square">
            <a:spAutoFit/>
          </a:bodyPr>
          <a:lstStyle/>
          <a:p>
            <a:r>
              <a:rPr lang="en-US" sz="2800" dirty="0">
                <a:effectLst/>
                <a:latin typeface="Calibri" panose="020F0502020204030204" pitchFamily="34" charset="0"/>
                <a:ea typeface="Calibri" panose="020F0502020204030204" pitchFamily="34" charset="0"/>
                <a:cs typeface="Times New Roman" panose="02020603050405020304" pitchFamily="18" charset="0"/>
              </a:rPr>
              <a:t>YARN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ResourceManager</a:t>
            </a:r>
            <a:r>
              <a:rPr lang="en-US" sz="2800" dirty="0">
                <a:effectLst/>
                <a:latin typeface="Calibri" panose="020F0502020204030204" pitchFamily="34" charset="0"/>
                <a:ea typeface="Calibri" panose="020F0502020204030204" pitchFamily="34" charset="0"/>
                <a:cs typeface="Times New Roman" panose="02020603050405020304" pitchFamily="18" charset="0"/>
              </a:rPr>
              <a:t> user interface</a:t>
            </a:r>
            <a:endParaRPr lang="en-IN" dirty="0"/>
          </a:p>
        </p:txBody>
      </p:sp>
    </p:spTree>
    <p:extLst>
      <p:ext uri="{BB962C8B-B14F-4D97-AF65-F5344CB8AC3E}">
        <p14:creationId xmlns:p14="http://schemas.microsoft.com/office/powerpoint/2010/main" val="3321056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Big</a:t>
            </a:r>
            <a:r>
              <a:rPr lang="en-IN" sz="3600" spc="-18" dirty="0">
                <a:latin typeface="Times New Roman"/>
                <a:cs typeface="Times New Roman"/>
              </a:rPr>
              <a:t> </a:t>
            </a:r>
            <a:r>
              <a:rPr lang="en-IN" sz="3600" spc="-6" dirty="0">
                <a:latin typeface="Times New Roman"/>
                <a:cs typeface="Times New Roman"/>
              </a:rPr>
              <a:t>Data</a:t>
            </a:r>
            <a:endParaRPr lang="en-IN" dirty="0"/>
          </a:p>
        </p:txBody>
      </p:sp>
      <p:pic>
        <p:nvPicPr>
          <p:cNvPr id="3" name="Picture 2">
            <a:extLst>
              <a:ext uri="{FF2B5EF4-FFF2-40B4-BE49-F238E27FC236}">
                <a16:creationId xmlns:a16="http://schemas.microsoft.com/office/drawing/2014/main" id="{D3D74DF0-A481-26F4-B322-CD768CBD3EB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74534" y="1979457"/>
            <a:ext cx="8280399" cy="6151974"/>
          </a:xfrm>
          <a:prstGeom prst="rect">
            <a:avLst/>
          </a:prstGeom>
          <a:noFill/>
          <a:ln>
            <a:noFill/>
          </a:ln>
        </p:spPr>
      </p:pic>
      <p:sp>
        <p:nvSpPr>
          <p:cNvPr id="5" name="TextBox 4">
            <a:extLst>
              <a:ext uri="{FF2B5EF4-FFF2-40B4-BE49-F238E27FC236}">
                <a16:creationId xmlns:a16="http://schemas.microsoft.com/office/drawing/2014/main" id="{97BA9488-B080-9EC8-3026-E185398FAB75}"/>
              </a:ext>
            </a:extLst>
          </p:cNvPr>
          <p:cNvSpPr txBox="1"/>
          <p:nvPr/>
        </p:nvSpPr>
        <p:spPr>
          <a:xfrm>
            <a:off x="895571" y="1480785"/>
            <a:ext cx="10669896" cy="523220"/>
          </a:xfrm>
          <a:prstGeom prst="rect">
            <a:avLst/>
          </a:prstGeom>
          <a:noFill/>
        </p:spPr>
        <p:txBody>
          <a:bodyPr wrap="square">
            <a:spAutoFit/>
          </a:bodyPr>
          <a:lstStyle/>
          <a:p>
            <a:r>
              <a:rPr lang="en-US" sz="2800" dirty="0">
                <a:effectLst/>
                <a:latin typeface="Calibri" panose="020F0502020204030204" pitchFamily="34" charset="0"/>
                <a:ea typeface="Calibri" panose="020F0502020204030204" pitchFamily="34" charset="0"/>
                <a:cs typeface="Times New Roman" panose="02020603050405020304" pitchFamily="18" charset="0"/>
              </a:rPr>
              <a:t>YARN application submission, scheduling, and execution</a:t>
            </a:r>
            <a:endParaRPr lang="en-IN" dirty="0"/>
          </a:p>
        </p:txBody>
      </p:sp>
    </p:spTree>
    <p:extLst>
      <p:ext uri="{BB962C8B-B14F-4D97-AF65-F5344CB8AC3E}">
        <p14:creationId xmlns:p14="http://schemas.microsoft.com/office/powerpoint/2010/main" val="2042851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Big</a:t>
            </a:r>
            <a:r>
              <a:rPr lang="en-IN" sz="3600" spc="-18" dirty="0">
                <a:latin typeface="Times New Roman"/>
                <a:cs typeface="Times New Roman"/>
              </a:rPr>
              <a:t> </a:t>
            </a:r>
            <a:r>
              <a:rPr lang="en-IN" sz="3600" spc="-6" dirty="0">
                <a:latin typeface="Times New Roman"/>
                <a:cs typeface="Times New Roman"/>
              </a:rPr>
              <a:t>Data</a:t>
            </a:r>
            <a:endParaRPr lang="en-IN" dirty="0"/>
          </a:p>
        </p:txBody>
      </p:sp>
      <p:sp>
        <p:nvSpPr>
          <p:cNvPr id="4" name="TextBox 3">
            <a:extLst>
              <a:ext uri="{FF2B5EF4-FFF2-40B4-BE49-F238E27FC236}">
                <a16:creationId xmlns:a16="http://schemas.microsoft.com/office/drawing/2014/main" id="{94DA166D-D706-A204-62BC-B383C0C56AC1}"/>
              </a:ext>
            </a:extLst>
          </p:cNvPr>
          <p:cNvSpPr txBox="1"/>
          <p:nvPr/>
        </p:nvSpPr>
        <p:spPr>
          <a:xfrm>
            <a:off x="1371600" y="1480785"/>
            <a:ext cx="12818534" cy="6167779"/>
          </a:xfrm>
          <a:prstGeom prst="rect">
            <a:avLst/>
          </a:prstGeom>
          <a:noFill/>
        </p:spPr>
        <p:txBody>
          <a:bodyPr wrap="square">
            <a:spAutoFit/>
          </a:bodyPr>
          <a:lstStyle/>
          <a:p>
            <a:pPr algn="just">
              <a:lnSpc>
                <a:spcPct val="107000"/>
              </a:lnSpc>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The process works as follows: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US" sz="2800" dirty="0">
                <a:effectLst/>
                <a:latin typeface="Calibri" panose="020F0502020204030204" pitchFamily="34" charset="0"/>
                <a:ea typeface="Calibri" panose="020F0502020204030204" pitchFamily="34" charset="0"/>
                <a:cs typeface="Times New Roman" panose="02020603050405020304" pitchFamily="18" charset="0"/>
              </a:rPr>
              <a:t>A client submits an application to the </a:t>
            </a:r>
            <a:r>
              <a:rPr lang="en-US" sz="2800" b="1" dirty="0" err="1">
                <a:effectLst/>
                <a:latin typeface="Calibri" panose="020F0502020204030204" pitchFamily="34" charset="0"/>
                <a:ea typeface="Calibri" panose="020F0502020204030204" pitchFamily="34" charset="0"/>
                <a:cs typeface="Times New Roman" panose="02020603050405020304" pitchFamily="18" charset="0"/>
              </a:rPr>
              <a:t>ResourceManager</a:t>
            </a:r>
            <a:r>
              <a:rPr lang="en-US" sz="2800" dirty="0">
                <a:effectLst/>
                <a:latin typeface="Calibri" panose="020F0502020204030204" pitchFamily="34" charset="0"/>
                <a:ea typeface="Calibri" panose="020F0502020204030204" pitchFamily="34" charset="0"/>
                <a:cs typeface="Times New Roman" panose="02020603050405020304" pitchFamily="18" charset="0"/>
              </a:rPr>
              <a: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US" sz="2800" dirty="0">
                <a:effectLst/>
                <a:latin typeface="Calibri" panose="020F0502020204030204" pitchFamily="34" charset="0"/>
                <a:ea typeface="Calibri" panose="020F0502020204030204" pitchFamily="34" charset="0"/>
                <a:cs typeface="Times New Roman" panose="02020603050405020304" pitchFamily="18" charset="0"/>
              </a:rPr>
              <a:t>The </a:t>
            </a:r>
            <a:r>
              <a:rPr lang="en-US" sz="2800" b="1" dirty="0" err="1">
                <a:effectLst/>
                <a:latin typeface="Calibri" panose="020F0502020204030204" pitchFamily="34" charset="0"/>
                <a:ea typeface="Calibri" panose="020F0502020204030204" pitchFamily="34" charset="0"/>
                <a:cs typeface="Times New Roman" panose="02020603050405020304" pitchFamily="18" charset="0"/>
              </a:rPr>
              <a:t>ResourceManager</a:t>
            </a:r>
            <a:r>
              <a:rPr lang="en-US" sz="2800" b="1" dirty="0">
                <a:effectLst/>
                <a:latin typeface="Calibri" panose="020F0502020204030204" pitchFamily="34" charset="0"/>
                <a:ea typeface="Calibri" panose="020F0502020204030204" pitchFamily="34" charset="0"/>
                <a:cs typeface="Times New Roman" panose="02020603050405020304" pitchFamily="18" charset="0"/>
              </a:rPr>
              <a:t> allocates </a:t>
            </a:r>
            <a:r>
              <a:rPr lang="en-US" sz="2800" dirty="0">
                <a:effectLst/>
                <a:latin typeface="Calibri" panose="020F0502020204030204" pitchFamily="34" charset="0"/>
                <a:ea typeface="Calibri" panose="020F0502020204030204" pitchFamily="34" charset="0"/>
                <a:cs typeface="Times New Roman" panose="02020603050405020304" pitchFamily="18" charset="0"/>
              </a:rPr>
              <a:t>an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ApplicationMaster</a:t>
            </a:r>
            <a:r>
              <a:rPr lang="en-US" sz="2800" dirty="0">
                <a:effectLst/>
                <a:latin typeface="Calibri" panose="020F0502020204030204" pitchFamily="34" charset="0"/>
                <a:ea typeface="Calibri" panose="020F0502020204030204" pitchFamily="34" charset="0"/>
                <a:cs typeface="Times New Roman" panose="02020603050405020304" pitchFamily="18" charset="0"/>
              </a:rPr>
              <a:t> process on a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NodeManager</a:t>
            </a:r>
            <a:r>
              <a:rPr lang="en-US" sz="2800" dirty="0">
                <a:effectLst/>
                <a:latin typeface="Calibri" panose="020F0502020204030204" pitchFamily="34" charset="0"/>
                <a:ea typeface="Calibri" panose="020F0502020204030204" pitchFamily="34" charset="0"/>
                <a:cs typeface="Times New Roman" panose="02020603050405020304" pitchFamily="18" charset="0"/>
              </a:rPr>
              <a:t> with sufficient capacity to be assigned this role. The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ApplicationMaster</a:t>
            </a:r>
            <a:r>
              <a:rPr lang="en-US" sz="2800" dirty="0">
                <a:effectLst/>
                <a:latin typeface="Calibri" panose="020F0502020204030204" pitchFamily="34" charset="0"/>
                <a:ea typeface="Calibri" panose="020F0502020204030204" pitchFamily="34" charset="0"/>
                <a:cs typeface="Times New Roman" panose="02020603050405020304" pitchFamily="18" charset="0"/>
              </a:rPr>
              <a:t> negotiates task containers </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US" sz="2800" dirty="0" err="1">
                <a:effectLst/>
                <a:latin typeface="Calibri" panose="020F0502020204030204" pitchFamily="34" charset="0"/>
                <a:ea typeface="Calibri" panose="020F0502020204030204" pitchFamily="34" charset="0"/>
                <a:cs typeface="Times New Roman" panose="02020603050405020304" pitchFamily="18" charset="0"/>
              </a:rPr>
              <a:t>ResourceManager</a:t>
            </a:r>
            <a:r>
              <a:rPr lang="en-US" sz="2800" dirty="0">
                <a:effectLst/>
                <a:latin typeface="Calibri" panose="020F0502020204030204" pitchFamily="34" charset="0"/>
                <a:ea typeface="Calibri" panose="020F0502020204030204" pitchFamily="34" charset="0"/>
                <a:cs typeface="Times New Roman" panose="02020603050405020304" pitchFamily="18" charset="0"/>
              </a:rPr>
              <a:t> to be run on </a:t>
            </a:r>
            <a:r>
              <a:rPr lang="en-US" sz="2800" b="1" dirty="0" err="1">
                <a:effectLst/>
                <a:latin typeface="Calibri" panose="020F0502020204030204" pitchFamily="34" charset="0"/>
                <a:ea typeface="Calibri" panose="020F0502020204030204" pitchFamily="34" charset="0"/>
                <a:cs typeface="Times New Roman" panose="02020603050405020304" pitchFamily="18" charset="0"/>
              </a:rPr>
              <a:t>NodeManagers</a:t>
            </a:r>
            <a:r>
              <a:rPr lang="en-US" sz="2800" dirty="0">
                <a:effectLst/>
                <a:latin typeface="Calibri" panose="020F0502020204030204" pitchFamily="34" charset="0"/>
                <a:ea typeface="Calibri" panose="020F0502020204030204" pitchFamily="34" charset="0"/>
                <a:cs typeface="Times New Roman" panose="02020603050405020304" pitchFamily="18" charset="0"/>
              </a:rPr>
              <a:t>—which can include the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NodeManager</a:t>
            </a:r>
            <a:r>
              <a:rPr lang="en-US" sz="2800" dirty="0">
                <a:effectLst/>
                <a:latin typeface="Calibri" panose="020F0502020204030204" pitchFamily="34" charset="0"/>
                <a:ea typeface="Calibri" panose="020F0502020204030204" pitchFamily="34" charset="0"/>
                <a:cs typeface="Times New Roman" panose="02020603050405020304" pitchFamily="18" charset="0"/>
              </a:rPr>
              <a:t> on which the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ApplicationMaster</a:t>
            </a:r>
            <a:r>
              <a:rPr lang="en-US" sz="2800" dirty="0">
                <a:effectLst/>
                <a:latin typeface="Calibri" panose="020F0502020204030204" pitchFamily="34" charset="0"/>
                <a:ea typeface="Calibri" panose="020F0502020204030204" pitchFamily="34" charset="0"/>
                <a:cs typeface="Times New Roman" panose="02020603050405020304" pitchFamily="18" charset="0"/>
              </a:rPr>
              <a:t> is running as well—and  dispatches processing to the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NodeManagers</a:t>
            </a:r>
            <a:r>
              <a:rPr lang="en-US" sz="2800" dirty="0">
                <a:effectLst/>
                <a:latin typeface="Calibri" panose="020F0502020204030204" pitchFamily="34" charset="0"/>
                <a:ea typeface="Calibri" panose="020F0502020204030204" pitchFamily="34" charset="0"/>
                <a:cs typeface="Times New Roman" panose="02020603050405020304" pitchFamily="18" charset="0"/>
              </a:rPr>
              <a:t> hosting the task containers for the application.</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US" sz="2800" dirty="0">
                <a:effectLst/>
                <a:latin typeface="Calibri" panose="020F0502020204030204" pitchFamily="34" charset="0"/>
                <a:ea typeface="Calibri" panose="020F0502020204030204" pitchFamily="34" charset="0"/>
                <a:cs typeface="Times New Roman" panose="02020603050405020304" pitchFamily="18" charset="0"/>
              </a:rPr>
              <a:t>The </a:t>
            </a:r>
            <a:r>
              <a:rPr lang="en-US" sz="2800" b="1" dirty="0" err="1">
                <a:effectLst/>
                <a:latin typeface="Calibri" panose="020F0502020204030204" pitchFamily="34" charset="0"/>
                <a:ea typeface="Calibri" panose="020F0502020204030204" pitchFamily="34" charset="0"/>
                <a:cs typeface="Times New Roman" panose="02020603050405020304" pitchFamily="18" charset="0"/>
              </a:rPr>
              <a:t>NodeManagers</a:t>
            </a:r>
            <a:r>
              <a:rPr lang="en-US" sz="2800" b="1" dirty="0">
                <a:effectLst/>
                <a:latin typeface="Calibri" panose="020F0502020204030204" pitchFamily="34" charset="0"/>
                <a:ea typeface="Calibri" panose="020F0502020204030204" pitchFamily="34" charset="0"/>
                <a:cs typeface="Times New Roman" panose="02020603050405020304" pitchFamily="18" charset="0"/>
              </a:rPr>
              <a:t> report their task attempt </a:t>
            </a:r>
            <a:r>
              <a:rPr lang="en-US" sz="2800" dirty="0">
                <a:effectLst/>
                <a:latin typeface="Calibri" panose="020F0502020204030204" pitchFamily="34" charset="0"/>
                <a:ea typeface="Calibri" panose="020F0502020204030204" pitchFamily="34" charset="0"/>
                <a:cs typeface="Times New Roman" panose="02020603050405020304" pitchFamily="18" charset="0"/>
              </a:rPr>
              <a:t>status and progress to the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ApplicationMaster</a:t>
            </a:r>
            <a:r>
              <a:rPr lang="en-US" sz="2800" dirty="0">
                <a:effectLst/>
                <a:latin typeface="Calibri" panose="020F0502020204030204" pitchFamily="34" charset="0"/>
                <a:ea typeface="Calibri" panose="020F0502020204030204" pitchFamily="34" charset="0"/>
                <a:cs typeface="Times New Roman" panose="02020603050405020304" pitchFamily="18" charset="0"/>
              </a:rPr>
              <a: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US" sz="2800" dirty="0">
                <a:effectLst/>
                <a:latin typeface="Calibri" panose="020F0502020204030204" pitchFamily="34" charset="0"/>
                <a:ea typeface="Calibri" panose="020F0502020204030204" pitchFamily="34" charset="0"/>
                <a:cs typeface="Times New Roman" panose="02020603050405020304" pitchFamily="18" charset="0"/>
              </a:rPr>
              <a:t>The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ApplicationMaster</a:t>
            </a:r>
            <a:r>
              <a:rPr lang="en-US" sz="2800" dirty="0">
                <a:effectLst/>
                <a:latin typeface="Calibri" panose="020F0502020204030204" pitchFamily="34" charset="0"/>
                <a:ea typeface="Calibri" panose="020F0502020204030204" pitchFamily="34" charset="0"/>
                <a:cs typeface="Times New Roman" panose="02020603050405020304" pitchFamily="18" charset="0"/>
              </a:rPr>
              <a:t> reports progress and the status of the application to the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ResourceManager</a:t>
            </a:r>
            <a:r>
              <a:rPr lang="en-US" sz="2800" dirty="0">
                <a:effectLst/>
                <a:latin typeface="Calibri" panose="020F0502020204030204" pitchFamily="34" charset="0"/>
                <a:ea typeface="Calibri" panose="020F0502020204030204" pitchFamily="34" charset="0"/>
                <a:cs typeface="Times New Roman" panose="02020603050405020304" pitchFamily="18" charset="0"/>
              </a:rPr>
              <a: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pPr>
            <a:r>
              <a:rPr lang="en-US" sz="2800" dirty="0">
                <a:effectLst/>
                <a:latin typeface="Calibri" panose="020F0502020204030204" pitchFamily="34" charset="0"/>
                <a:ea typeface="Calibri" panose="020F0502020204030204" pitchFamily="34" charset="0"/>
                <a:cs typeface="Times New Roman" panose="02020603050405020304" pitchFamily="18" charset="0"/>
              </a:rPr>
              <a:t>The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ResourceManager</a:t>
            </a:r>
            <a:r>
              <a:rPr lang="en-US" sz="2800" dirty="0">
                <a:effectLst/>
                <a:latin typeface="Calibri" panose="020F0502020204030204" pitchFamily="34" charset="0"/>
                <a:ea typeface="Calibri" panose="020F0502020204030204" pitchFamily="34" charset="0"/>
                <a:cs typeface="Times New Roman" panose="02020603050405020304" pitchFamily="18" charset="0"/>
              </a:rPr>
              <a:t> reports </a:t>
            </a:r>
            <a:r>
              <a:rPr lang="en-US" sz="2800" b="1" dirty="0">
                <a:effectLst/>
                <a:latin typeface="Calibri" panose="020F0502020204030204" pitchFamily="34" charset="0"/>
                <a:ea typeface="Calibri" panose="020F0502020204030204" pitchFamily="34" charset="0"/>
                <a:cs typeface="Times New Roman" panose="02020603050405020304" pitchFamily="18" charset="0"/>
              </a:rPr>
              <a:t>application progress, status, and results </a:t>
            </a:r>
            <a:r>
              <a:rPr lang="en-US" sz="2800" dirty="0">
                <a:effectLst/>
                <a:latin typeface="Calibri" panose="020F0502020204030204" pitchFamily="34" charset="0"/>
                <a:ea typeface="Calibri" panose="020F0502020204030204" pitchFamily="34" charset="0"/>
                <a:cs typeface="Times New Roman" panose="02020603050405020304" pitchFamily="18" charset="0"/>
              </a:rPr>
              <a:t>to the client.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89664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https://www.researchgate.net/publication/270448794/figure/fig6/AS:295098651824130@1447368409317/Word-count-program-flow-executed-with-MapReduce-5.png"/>
          <p:cNvSpPr>
            <a:spLocks noChangeAspect="1" noChangeArrowheads="1"/>
          </p:cNvSpPr>
          <p:nvPr/>
        </p:nvSpPr>
        <p:spPr bwMode="auto">
          <a:xfrm>
            <a:off x="3322108" y="251407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p:cNvPicPr>
            <a:picLocks noChangeAspect="1"/>
          </p:cNvPicPr>
          <p:nvPr/>
        </p:nvPicPr>
        <p:blipFill>
          <a:blip r:embed="rId2"/>
          <a:stretch>
            <a:fillRect/>
          </a:stretch>
        </p:blipFill>
        <p:spPr>
          <a:xfrm>
            <a:off x="1075439" y="220133"/>
            <a:ext cx="12360407" cy="7772401"/>
          </a:xfrm>
          <a:prstGeom prst="rect">
            <a:avLst/>
          </a:prstGeom>
        </p:spPr>
      </p:pic>
    </p:spTree>
    <p:extLst>
      <p:ext uri="{BB962C8B-B14F-4D97-AF65-F5344CB8AC3E}">
        <p14:creationId xmlns:p14="http://schemas.microsoft.com/office/powerpoint/2010/main" val="1623165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571" y="3022706"/>
            <a:ext cx="9750029" cy="1590676"/>
          </a:xfrm>
        </p:spPr>
        <p:txBody>
          <a:bodyPr/>
          <a:lstStyle/>
          <a:p>
            <a:pPr algn="ctr"/>
            <a:r>
              <a:rPr lang="en-US" sz="6600" dirty="0"/>
              <a:t>Introduction to Apache Spark</a:t>
            </a:r>
            <a:endParaRPr lang="en-IN" sz="6600" dirty="0"/>
          </a:p>
        </p:txBody>
      </p:sp>
    </p:spTree>
    <p:extLst>
      <p:ext uri="{BB962C8B-B14F-4D97-AF65-F5344CB8AC3E}">
        <p14:creationId xmlns:p14="http://schemas.microsoft.com/office/powerpoint/2010/main" val="626840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Spark</a:t>
            </a:r>
            <a:endParaRPr lang="en-IN" dirty="0"/>
          </a:p>
        </p:txBody>
      </p:sp>
      <p:sp>
        <p:nvSpPr>
          <p:cNvPr id="4" name="TextBox 3">
            <a:extLst>
              <a:ext uri="{FF2B5EF4-FFF2-40B4-BE49-F238E27FC236}">
                <a16:creationId xmlns:a16="http://schemas.microsoft.com/office/drawing/2014/main" id="{B44137C7-5078-DBCC-E600-3065299D820D}"/>
              </a:ext>
            </a:extLst>
          </p:cNvPr>
          <p:cNvSpPr txBox="1"/>
          <p:nvPr/>
        </p:nvSpPr>
        <p:spPr>
          <a:xfrm>
            <a:off x="956661" y="1309568"/>
            <a:ext cx="7332132" cy="584775"/>
          </a:xfrm>
          <a:prstGeom prst="rect">
            <a:avLst/>
          </a:prstGeom>
          <a:noFill/>
        </p:spPr>
        <p:txBody>
          <a:bodyPr wrap="square">
            <a:spAutoFit/>
          </a:bodyPr>
          <a:lstStyle/>
          <a:p>
            <a:r>
              <a:rPr lang="en-IN" sz="3200" b="1" dirty="0">
                <a:latin typeface="Times" panose="02020603050405020304" pitchFamily="18" charset="0"/>
                <a:cs typeface="Times" panose="02020603050405020304" pitchFamily="18" charset="0"/>
              </a:rPr>
              <a:t>Apache Spark Background</a:t>
            </a:r>
          </a:p>
        </p:txBody>
      </p:sp>
      <p:sp>
        <p:nvSpPr>
          <p:cNvPr id="7" name="TextBox 6">
            <a:extLst>
              <a:ext uri="{FF2B5EF4-FFF2-40B4-BE49-F238E27FC236}">
                <a16:creationId xmlns:a16="http://schemas.microsoft.com/office/drawing/2014/main" id="{9659D7B5-FD2E-DC37-6A38-1F7013CDA138}"/>
              </a:ext>
            </a:extLst>
          </p:cNvPr>
          <p:cNvSpPr txBox="1"/>
          <p:nvPr/>
        </p:nvSpPr>
        <p:spPr>
          <a:xfrm>
            <a:off x="956660" y="2021638"/>
            <a:ext cx="13165739" cy="5262979"/>
          </a:xfrm>
          <a:prstGeom prst="rect">
            <a:avLst/>
          </a:prstGeom>
          <a:noFill/>
        </p:spPr>
        <p:txBody>
          <a:bodyPr wrap="square">
            <a:spAutoFit/>
          </a:bodyPr>
          <a:lstStyle/>
          <a:p>
            <a:pPr marL="457200" indent="-457200" algn="just">
              <a:buFont typeface="Wingdings" panose="05000000000000000000" pitchFamily="2" charset="2"/>
              <a:buChar char="Ø"/>
            </a:pPr>
            <a:r>
              <a:rPr lang="en-US" sz="2800" dirty="0">
                <a:latin typeface="Times" panose="02020603050405020304" pitchFamily="18" charset="0"/>
                <a:cs typeface="Times" panose="02020603050405020304" pitchFamily="18" charset="0"/>
              </a:rPr>
              <a:t>Apache Spark is an </a:t>
            </a:r>
            <a:r>
              <a:rPr lang="en-US" sz="2800" b="1" dirty="0">
                <a:latin typeface="Times" panose="02020603050405020304" pitchFamily="18" charset="0"/>
                <a:cs typeface="Times" panose="02020603050405020304" pitchFamily="18" charset="0"/>
              </a:rPr>
              <a:t>open source distributed </a:t>
            </a:r>
            <a:r>
              <a:rPr lang="en-US" sz="2800" dirty="0">
                <a:latin typeface="Times" panose="02020603050405020304" pitchFamily="18" charset="0"/>
                <a:cs typeface="Times" panose="02020603050405020304" pitchFamily="18" charset="0"/>
              </a:rPr>
              <a:t>data processing project started in 2009 by </a:t>
            </a:r>
            <a:r>
              <a:rPr lang="en-US" sz="2800" b="1" dirty="0" err="1">
                <a:latin typeface="Times" panose="02020603050405020304" pitchFamily="18" charset="0"/>
                <a:cs typeface="Times" panose="02020603050405020304" pitchFamily="18" charset="0"/>
              </a:rPr>
              <a:t>Matei</a:t>
            </a:r>
            <a:r>
              <a:rPr lang="en-US" sz="2800" b="1" dirty="0">
                <a:latin typeface="Times" panose="02020603050405020304" pitchFamily="18" charset="0"/>
                <a:cs typeface="Times" panose="02020603050405020304" pitchFamily="18" charset="0"/>
              </a:rPr>
              <a:t> </a:t>
            </a:r>
            <a:r>
              <a:rPr lang="en-US" sz="2800" b="1" dirty="0" err="1">
                <a:latin typeface="Times" panose="02020603050405020304" pitchFamily="18" charset="0"/>
                <a:cs typeface="Times" panose="02020603050405020304" pitchFamily="18" charset="0"/>
              </a:rPr>
              <a:t>Zaharia</a:t>
            </a:r>
            <a:r>
              <a:rPr lang="en-US" sz="2800" b="1" dirty="0">
                <a:latin typeface="Times" panose="02020603050405020304" pitchFamily="18" charset="0"/>
                <a:cs typeface="Times" panose="02020603050405020304" pitchFamily="18" charset="0"/>
              </a:rPr>
              <a:t> </a:t>
            </a:r>
            <a:r>
              <a:rPr lang="en-US" sz="2800" dirty="0">
                <a:latin typeface="Times" panose="02020603050405020304" pitchFamily="18" charset="0"/>
                <a:cs typeface="Times" panose="02020603050405020304" pitchFamily="18" charset="0"/>
              </a:rPr>
              <a:t>at the University of California, Berkeley, RAD Lab. Spark was created as part of the </a:t>
            </a:r>
            <a:r>
              <a:rPr lang="en-US" sz="2800" b="1" dirty="0">
                <a:latin typeface="Times" panose="02020603050405020304" pitchFamily="18" charset="0"/>
                <a:cs typeface="Times" panose="02020603050405020304" pitchFamily="18" charset="0"/>
              </a:rPr>
              <a:t>Mesos research project</a:t>
            </a:r>
            <a:r>
              <a:rPr lang="en-US" sz="2800" dirty="0">
                <a:latin typeface="Times" panose="02020603050405020304" pitchFamily="18" charset="0"/>
                <a:cs typeface="Times" panose="02020603050405020304" pitchFamily="18" charset="0"/>
              </a:rPr>
              <a:t>, designed to look at an </a:t>
            </a:r>
            <a:r>
              <a:rPr lang="en-US" sz="2800" b="1" dirty="0">
                <a:latin typeface="Times" panose="02020603050405020304" pitchFamily="18" charset="0"/>
                <a:cs typeface="Times" panose="02020603050405020304" pitchFamily="18" charset="0"/>
              </a:rPr>
              <a:t>alternative resource scheduling and orchestration </a:t>
            </a:r>
            <a:r>
              <a:rPr lang="en-US" sz="2800" dirty="0">
                <a:latin typeface="Times" panose="02020603050405020304" pitchFamily="18" charset="0"/>
                <a:cs typeface="Times" panose="02020603050405020304" pitchFamily="18" charset="0"/>
              </a:rPr>
              <a:t>system to </a:t>
            </a:r>
            <a:r>
              <a:rPr lang="en-US" sz="2800" dirty="0" err="1">
                <a:latin typeface="Times" panose="02020603050405020304" pitchFamily="18" charset="0"/>
                <a:cs typeface="Times" panose="02020603050405020304" pitchFamily="18" charset="0"/>
              </a:rPr>
              <a:t>MapReduce</a:t>
            </a:r>
            <a:r>
              <a:rPr lang="en-US" sz="2800" dirty="0">
                <a:latin typeface="Times" panose="02020603050405020304" pitchFamily="18" charset="0"/>
                <a:cs typeface="Times" panose="02020603050405020304" pitchFamily="18" charset="0"/>
              </a:rPr>
              <a:t>. </a:t>
            </a:r>
          </a:p>
          <a:p>
            <a:pPr algn="just"/>
            <a:endParaRPr lang="en-US" sz="2800" dirty="0">
              <a:latin typeface="Times" panose="02020603050405020304" pitchFamily="18" charset="0"/>
              <a:cs typeface="Times" panose="02020603050405020304" pitchFamily="18" charset="0"/>
            </a:endParaRPr>
          </a:p>
          <a:p>
            <a:pPr marL="457200" indent="-457200" algn="just">
              <a:buFont typeface="Wingdings" panose="05000000000000000000" pitchFamily="2" charset="2"/>
              <a:buChar char="Ø"/>
            </a:pPr>
            <a:r>
              <a:rPr lang="en-US" sz="2800" dirty="0">
                <a:latin typeface="Times" panose="02020603050405020304" pitchFamily="18" charset="0"/>
                <a:cs typeface="Times" panose="02020603050405020304" pitchFamily="18" charset="0"/>
              </a:rPr>
              <a:t>As an alternative to </a:t>
            </a:r>
            <a:r>
              <a:rPr lang="en-US" sz="2800" dirty="0" err="1">
                <a:latin typeface="Times" panose="02020603050405020304" pitchFamily="18" charset="0"/>
                <a:cs typeface="Times" panose="02020603050405020304" pitchFamily="18" charset="0"/>
              </a:rPr>
              <a:t>MapReduce</a:t>
            </a:r>
            <a:r>
              <a:rPr lang="en-US" sz="2800" dirty="0">
                <a:latin typeface="Times" panose="02020603050405020304" pitchFamily="18" charset="0"/>
                <a:cs typeface="Times" panose="02020603050405020304" pitchFamily="18" charset="0"/>
              </a:rPr>
              <a:t>, Spark implements a </a:t>
            </a:r>
            <a:r>
              <a:rPr lang="en-US" sz="2800" b="1" dirty="0">
                <a:latin typeface="Times" panose="02020603050405020304" pitchFamily="18" charset="0"/>
                <a:cs typeface="Times" panose="02020603050405020304" pitchFamily="18" charset="0"/>
              </a:rPr>
              <a:t>distributed</a:t>
            </a:r>
            <a:r>
              <a:rPr lang="en-US" sz="2800" dirty="0">
                <a:latin typeface="Times" panose="02020603050405020304" pitchFamily="18" charset="0"/>
                <a:cs typeface="Times" panose="02020603050405020304" pitchFamily="18" charset="0"/>
              </a:rPr>
              <a:t>, fault-tolerant, </a:t>
            </a:r>
            <a:r>
              <a:rPr lang="en-US" sz="2800" b="1" dirty="0">
                <a:latin typeface="Times" panose="02020603050405020304" pitchFamily="18" charset="0"/>
                <a:cs typeface="Times" panose="02020603050405020304" pitchFamily="18" charset="0"/>
              </a:rPr>
              <a:t>in-memory structure </a:t>
            </a:r>
            <a:r>
              <a:rPr lang="en-US" sz="2800" dirty="0">
                <a:latin typeface="Times" panose="02020603050405020304" pitchFamily="18" charset="0"/>
                <a:cs typeface="Times" panose="02020603050405020304" pitchFamily="18" charset="0"/>
              </a:rPr>
              <a:t>called a Resilient Distributed Dataset (RDD). Spark maximizes the use of memory across multiple machines, significantly improving overall performance.</a:t>
            </a:r>
          </a:p>
          <a:p>
            <a:pPr marL="457200" indent="-457200" algn="just">
              <a:buFont typeface="Wingdings" panose="05000000000000000000" pitchFamily="2" charset="2"/>
              <a:buChar char="Ø"/>
            </a:pPr>
            <a:endParaRPr lang="en-US" sz="2800" dirty="0">
              <a:latin typeface="Times" panose="02020603050405020304" pitchFamily="18" charset="0"/>
              <a:cs typeface="Times" panose="02020603050405020304" pitchFamily="18" charset="0"/>
            </a:endParaRPr>
          </a:p>
          <a:p>
            <a:pPr marL="457200" indent="-457200" algn="just">
              <a:buFont typeface="Wingdings" panose="05000000000000000000" pitchFamily="2" charset="2"/>
              <a:buChar char="Ø"/>
            </a:pPr>
            <a:r>
              <a:rPr lang="en-US" sz="2800" dirty="0">
                <a:latin typeface="Times" panose="02020603050405020304" pitchFamily="18" charset="0"/>
                <a:cs typeface="Times" panose="02020603050405020304" pitchFamily="18" charset="0"/>
              </a:rPr>
              <a:t>Spark is written in </a:t>
            </a:r>
            <a:r>
              <a:rPr lang="en-US" sz="2800" b="1" dirty="0" err="1">
                <a:latin typeface="Times" panose="02020603050405020304" pitchFamily="18" charset="0"/>
                <a:cs typeface="Times" panose="02020603050405020304" pitchFamily="18" charset="0"/>
              </a:rPr>
              <a:t>Scala</a:t>
            </a:r>
            <a:r>
              <a:rPr lang="en-US" sz="2800" dirty="0">
                <a:latin typeface="Times" panose="02020603050405020304" pitchFamily="18" charset="0"/>
                <a:cs typeface="Times" panose="02020603050405020304" pitchFamily="18" charset="0"/>
              </a:rPr>
              <a:t>, which is built on top of </a:t>
            </a:r>
            <a:r>
              <a:rPr lang="en-US" sz="2800" b="1" dirty="0">
                <a:latin typeface="Times" panose="02020603050405020304" pitchFamily="18" charset="0"/>
                <a:cs typeface="Times" panose="02020603050405020304" pitchFamily="18" charset="0"/>
              </a:rPr>
              <a:t>the Java Virtual Machine (JVM)</a:t>
            </a:r>
            <a:r>
              <a:rPr lang="en-US" sz="2800" dirty="0">
                <a:latin typeface="Times" panose="02020603050405020304" pitchFamily="18" charset="0"/>
                <a:cs typeface="Times" panose="02020603050405020304" pitchFamily="18" charset="0"/>
              </a:rPr>
              <a:t> and </a:t>
            </a:r>
            <a:r>
              <a:rPr lang="en-US" sz="2800" b="1" dirty="0">
                <a:latin typeface="Times" panose="02020603050405020304" pitchFamily="18" charset="0"/>
                <a:cs typeface="Times" panose="02020603050405020304" pitchFamily="18" charset="0"/>
              </a:rPr>
              <a:t>Java runtime. </a:t>
            </a:r>
            <a:r>
              <a:rPr lang="en-US" sz="2800" dirty="0">
                <a:latin typeface="Times" panose="02020603050405020304" pitchFamily="18" charset="0"/>
                <a:cs typeface="Times" panose="02020603050405020304" pitchFamily="18" charset="0"/>
              </a:rPr>
              <a:t>This makes Spark a cross-platform application capable of running on Windows as well as Linux</a:t>
            </a:r>
            <a:r>
              <a:rPr lang="en-IN" sz="2800" dirty="0">
                <a:latin typeface="Times" panose="02020603050405020304" pitchFamily="18" charset="0"/>
                <a:cs typeface="Times" panose="02020603050405020304" pitchFamily="18" charset="0"/>
              </a:rPr>
              <a:t>.</a:t>
            </a:r>
          </a:p>
        </p:txBody>
      </p:sp>
    </p:spTree>
    <p:extLst>
      <p:ext uri="{BB962C8B-B14F-4D97-AF65-F5344CB8AC3E}">
        <p14:creationId xmlns:p14="http://schemas.microsoft.com/office/powerpoint/2010/main" val="2522073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4481" y="17758"/>
            <a:ext cx="7454312" cy="1005842"/>
          </a:xfrm>
        </p:spPr>
        <p:txBody>
          <a:bodyPr/>
          <a:lstStyle/>
          <a:p>
            <a:r>
              <a:rPr lang="en-US" sz="2800" b="1" dirty="0">
                <a:solidFill>
                  <a:schemeClr val="tx1">
                    <a:lumMod val="95000"/>
                    <a:lumOff val="5000"/>
                  </a:schemeClr>
                </a:solidFill>
                <a:latin typeface="Times" panose="02020603050405020304" pitchFamily="18" charset="0"/>
                <a:cs typeface="Times" panose="02020603050405020304" pitchFamily="18" charset="0"/>
              </a:rPr>
              <a:t>Introduction to bigdata</a:t>
            </a:r>
            <a:endParaRPr lang="en-IN" sz="4000" b="1" dirty="0">
              <a:solidFill>
                <a:schemeClr val="tx1">
                  <a:lumMod val="95000"/>
                  <a:lumOff val="5000"/>
                </a:schemeClr>
              </a:solidFill>
              <a:latin typeface="Times" panose="02020603050405020304" pitchFamily="18" charset="0"/>
              <a:cs typeface="Times" panose="02020603050405020304" pitchFamily="18" charset="0"/>
            </a:endParaRPr>
          </a:p>
        </p:txBody>
      </p:sp>
      <p:sp>
        <p:nvSpPr>
          <p:cNvPr id="7" name="TextBox 6">
            <a:extLst>
              <a:ext uri="{FF2B5EF4-FFF2-40B4-BE49-F238E27FC236}">
                <a16:creationId xmlns:a16="http://schemas.microsoft.com/office/drawing/2014/main" id="{92B25426-72F7-7339-6A18-883B8E8D3544}"/>
              </a:ext>
            </a:extLst>
          </p:cNvPr>
          <p:cNvSpPr txBox="1"/>
          <p:nvPr/>
        </p:nvSpPr>
        <p:spPr>
          <a:xfrm>
            <a:off x="6934128" y="520679"/>
            <a:ext cx="7332132" cy="523220"/>
          </a:xfrm>
          <a:prstGeom prst="rect">
            <a:avLst/>
          </a:prstGeom>
          <a:noFill/>
        </p:spPr>
        <p:txBody>
          <a:bodyPr wrap="square">
            <a:spAutoFit/>
          </a:bodyPr>
          <a:lstStyle/>
          <a:p>
            <a:r>
              <a:rPr lang="en-US" sz="2800" b="1" dirty="0">
                <a:latin typeface="Times" panose="02020603050405020304" pitchFamily="18" charset="0"/>
                <a:cs typeface="Times" panose="02020603050405020304" pitchFamily="18" charset="0"/>
              </a:rPr>
              <a:t>A Brief History of Big Data and Hadoop</a:t>
            </a:r>
            <a:endParaRPr lang="en-IN" sz="2800" b="1" dirty="0">
              <a:latin typeface="Times" panose="02020603050405020304" pitchFamily="18" charset="0"/>
              <a:cs typeface="Times" panose="02020603050405020304" pitchFamily="18" charset="0"/>
            </a:endParaRPr>
          </a:p>
        </p:txBody>
      </p:sp>
      <p:sp>
        <p:nvSpPr>
          <p:cNvPr id="9" name="TextBox 8">
            <a:extLst>
              <a:ext uri="{FF2B5EF4-FFF2-40B4-BE49-F238E27FC236}">
                <a16:creationId xmlns:a16="http://schemas.microsoft.com/office/drawing/2014/main" id="{D7D3F382-EF60-0E5B-10FD-78437D97FE9C}"/>
              </a:ext>
            </a:extLst>
          </p:cNvPr>
          <p:cNvSpPr txBox="1"/>
          <p:nvPr/>
        </p:nvSpPr>
        <p:spPr>
          <a:xfrm>
            <a:off x="834481" y="1023600"/>
            <a:ext cx="13953068" cy="6555641"/>
          </a:xfrm>
          <a:prstGeom prst="rect">
            <a:avLst/>
          </a:prstGeom>
          <a:noFill/>
        </p:spPr>
        <p:txBody>
          <a:bodyPr wrap="square">
            <a:spAutoFit/>
          </a:bodyPr>
          <a:lstStyle/>
          <a:p>
            <a:pPr marL="457200" indent="-457200" algn="just">
              <a:buFont typeface="Wingdings" panose="05000000000000000000" pitchFamily="2" charset="2"/>
              <a:buChar char="Ø"/>
            </a:pPr>
            <a:r>
              <a:rPr lang="en-US" sz="2800" dirty="0">
                <a:solidFill>
                  <a:schemeClr val="tx1">
                    <a:lumMod val="95000"/>
                    <a:lumOff val="5000"/>
                  </a:schemeClr>
                </a:solidFill>
                <a:latin typeface="Times" panose="02020603050405020304" pitchFamily="18" charset="0"/>
                <a:cs typeface="Times" panose="02020603050405020304" pitchFamily="18" charset="0"/>
              </a:rPr>
              <a:t>The search engine </a:t>
            </a:r>
            <a:r>
              <a:rPr lang="en-US" sz="2800" b="1" dirty="0">
                <a:solidFill>
                  <a:schemeClr val="tx1">
                    <a:lumMod val="95000"/>
                    <a:lumOff val="5000"/>
                  </a:schemeClr>
                </a:solidFill>
                <a:latin typeface="Times" panose="02020603050405020304" pitchFamily="18" charset="0"/>
                <a:cs typeface="Times" panose="02020603050405020304" pitchFamily="18" charset="0"/>
              </a:rPr>
              <a:t>providers</a:t>
            </a:r>
            <a:r>
              <a:rPr lang="en-US" sz="2800" dirty="0">
                <a:solidFill>
                  <a:schemeClr val="tx1">
                    <a:lumMod val="95000"/>
                    <a:lumOff val="5000"/>
                  </a:schemeClr>
                </a:solidFill>
                <a:latin typeface="Times" panose="02020603050405020304" pitchFamily="18" charset="0"/>
                <a:cs typeface="Times" panose="02020603050405020304" pitchFamily="18" charset="0"/>
              </a:rPr>
              <a:t> were the first group of users faced with </a:t>
            </a:r>
            <a:r>
              <a:rPr lang="en-US" sz="2800" b="1" dirty="0">
                <a:solidFill>
                  <a:schemeClr val="tx1">
                    <a:lumMod val="95000"/>
                    <a:lumOff val="5000"/>
                  </a:schemeClr>
                </a:solidFill>
                <a:latin typeface="Times" panose="02020603050405020304" pitchFamily="18" charset="0"/>
                <a:cs typeface="Times" panose="02020603050405020304" pitchFamily="18" charset="0"/>
              </a:rPr>
              <a:t>Internet scale problems</a:t>
            </a:r>
            <a:r>
              <a:rPr lang="en-US" sz="2800" dirty="0">
                <a:solidFill>
                  <a:schemeClr val="tx1">
                    <a:lumMod val="95000"/>
                    <a:lumOff val="5000"/>
                  </a:schemeClr>
                </a:solidFill>
                <a:latin typeface="Times" panose="02020603050405020304" pitchFamily="18" charset="0"/>
                <a:cs typeface="Times" panose="02020603050405020304" pitchFamily="18" charset="0"/>
              </a:rPr>
              <a:t>, Mainly how to </a:t>
            </a:r>
            <a:r>
              <a:rPr lang="en-US" sz="2800" b="1" dirty="0">
                <a:solidFill>
                  <a:schemeClr val="tx1">
                    <a:lumMod val="95000"/>
                    <a:lumOff val="5000"/>
                  </a:schemeClr>
                </a:solidFill>
                <a:latin typeface="Times" panose="02020603050405020304" pitchFamily="18" charset="0"/>
                <a:cs typeface="Times" panose="02020603050405020304" pitchFamily="18" charset="0"/>
              </a:rPr>
              <a:t>process and store indexes </a:t>
            </a:r>
            <a:r>
              <a:rPr lang="en-US" sz="2800" dirty="0">
                <a:solidFill>
                  <a:schemeClr val="tx1">
                    <a:lumMod val="95000"/>
                    <a:lumOff val="5000"/>
                  </a:schemeClr>
                </a:solidFill>
                <a:latin typeface="Times" panose="02020603050405020304" pitchFamily="18" charset="0"/>
                <a:cs typeface="Times" panose="02020603050405020304" pitchFamily="18" charset="0"/>
              </a:rPr>
              <a:t>of all the documents in the Internet universe Yahoo! and Google independently set about </a:t>
            </a:r>
            <a:r>
              <a:rPr lang="en-US" sz="2800" b="1" dirty="0">
                <a:solidFill>
                  <a:schemeClr val="tx1">
                    <a:lumMod val="95000"/>
                    <a:lumOff val="5000"/>
                  </a:schemeClr>
                </a:solidFill>
                <a:latin typeface="Times" panose="02020603050405020304" pitchFamily="18" charset="0"/>
                <a:cs typeface="Times" panose="02020603050405020304" pitchFamily="18" charset="0"/>
              </a:rPr>
              <a:t>developing a set of capabilities </a:t>
            </a:r>
            <a:r>
              <a:rPr lang="en-US" sz="2800" dirty="0">
                <a:solidFill>
                  <a:schemeClr val="tx1">
                    <a:lumMod val="95000"/>
                    <a:lumOff val="5000"/>
                  </a:schemeClr>
                </a:solidFill>
                <a:latin typeface="Times" panose="02020603050405020304" pitchFamily="18" charset="0"/>
                <a:cs typeface="Times" panose="02020603050405020304" pitchFamily="18" charset="0"/>
              </a:rPr>
              <a:t>to meet this challenge. </a:t>
            </a:r>
          </a:p>
          <a:p>
            <a:pPr marL="457200" indent="-457200" algn="just">
              <a:buFont typeface="Wingdings" panose="05000000000000000000" pitchFamily="2" charset="2"/>
              <a:buChar char="Ø"/>
            </a:pPr>
            <a:r>
              <a:rPr lang="en-US" sz="2800" dirty="0">
                <a:solidFill>
                  <a:schemeClr val="tx1">
                    <a:lumMod val="95000"/>
                    <a:lumOff val="5000"/>
                  </a:schemeClr>
                </a:solidFill>
                <a:latin typeface="Times" panose="02020603050405020304" pitchFamily="18" charset="0"/>
                <a:cs typeface="Times" panose="02020603050405020304" pitchFamily="18" charset="0"/>
              </a:rPr>
              <a:t>In 2003, Google released a whitepaper titled “</a:t>
            </a:r>
            <a:r>
              <a:rPr lang="en-US" sz="2800" b="1" dirty="0">
                <a:solidFill>
                  <a:schemeClr val="tx1">
                    <a:lumMod val="95000"/>
                    <a:lumOff val="5000"/>
                  </a:schemeClr>
                </a:solidFill>
                <a:latin typeface="Times" panose="02020603050405020304" pitchFamily="18" charset="0"/>
                <a:cs typeface="Times" panose="02020603050405020304" pitchFamily="18" charset="0"/>
              </a:rPr>
              <a:t>The Google File System</a:t>
            </a:r>
            <a:r>
              <a:rPr lang="en-US" sz="2800" dirty="0">
                <a:solidFill>
                  <a:schemeClr val="tx1">
                    <a:lumMod val="95000"/>
                    <a:lumOff val="5000"/>
                  </a:schemeClr>
                </a:solidFill>
                <a:latin typeface="Times" panose="02020603050405020304" pitchFamily="18" charset="0"/>
                <a:cs typeface="Times" panose="02020603050405020304" pitchFamily="18" charset="0"/>
              </a:rPr>
              <a:t>.” Subsequently, in 2004, Google released another whitepaper, titled “</a:t>
            </a:r>
            <a:r>
              <a:rPr lang="en-US" sz="2800" b="1" dirty="0" err="1">
                <a:solidFill>
                  <a:schemeClr val="tx1">
                    <a:lumMod val="95000"/>
                    <a:lumOff val="5000"/>
                  </a:schemeClr>
                </a:solidFill>
                <a:latin typeface="Times" panose="02020603050405020304" pitchFamily="18" charset="0"/>
                <a:cs typeface="Times" panose="02020603050405020304" pitchFamily="18" charset="0"/>
              </a:rPr>
              <a:t>MapReduce</a:t>
            </a:r>
            <a:r>
              <a:rPr lang="en-US" sz="2800" b="1" dirty="0">
                <a:solidFill>
                  <a:schemeClr val="tx1">
                    <a:lumMod val="95000"/>
                    <a:lumOff val="5000"/>
                  </a:schemeClr>
                </a:solidFill>
                <a:latin typeface="Times" panose="02020603050405020304" pitchFamily="18" charset="0"/>
                <a:cs typeface="Times" panose="02020603050405020304" pitchFamily="18" charset="0"/>
              </a:rPr>
              <a:t>: Simplified Data Processing on Large Clusters</a:t>
            </a:r>
            <a:r>
              <a:rPr lang="en-US" sz="2800" dirty="0">
                <a:solidFill>
                  <a:schemeClr val="tx1">
                    <a:lumMod val="95000"/>
                    <a:lumOff val="5000"/>
                  </a:schemeClr>
                </a:solidFill>
                <a:latin typeface="Times" panose="02020603050405020304" pitchFamily="18" charset="0"/>
                <a:cs typeface="Times" panose="02020603050405020304" pitchFamily="18" charset="0"/>
              </a:rPr>
              <a:t>.” Around the same time, </a:t>
            </a:r>
            <a:r>
              <a:rPr lang="en-US" sz="2800" b="1" dirty="0">
                <a:solidFill>
                  <a:schemeClr val="tx1">
                    <a:lumMod val="95000"/>
                    <a:lumOff val="5000"/>
                  </a:schemeClr>
                </a:solidFill>
                <a:latin typeface="Times" panose="02020603050405020304" pitchFamily="18" charset="0"/>
                <a:cs typeface="Times" panose="02020603050405020304" pitchFamily="18" charset="0"/>
              </a:rPr>
              <a:t>Doug Cutting</a:t>
            </a:r>
            <a:r>
              <a:rPr lang="en-US" sz="2800" dirty="0">
                <a:solidFill>
                  <a:schemeClr val="tx1">
                    <a:lumMod val="95000"/>
                    <a:lumOff val="5000"/>
                  </a:schemeClr>
                </a:solidFill>
                <a:latin typeface="Times" panose="02020603050405020304" pitchFamily="18" charset="0"/>
                <a:cs typeface="Times" panose="02020603050405020304" pitchFamily="18" charset="0"/>
              </a:rPr>
              <a:t>, who is generally acknowledged as the initial creator of </a:t>
            </a:r>
            <a:r>
              <a:rPr lang="en-US" sz="2800" dirty="0" err="1">
                <a:solidFill>
                  <a:schemeClr val="tx1">
                    <a:lumMod val="95000"/>
                    <a:lumOff val="5000"/>
                  </a:schemeClr>
                </a:solidFill>
                <a:latin typeface="Times" panose="02020603050405020304" pitchFamily="18" charset="0"/>
                <a:cs typeface="Times" panose="02020603050405020304" pitchFamily="18" charset="0"/>
              </a:rPr>
              <a:t>Hadoop</a:t>
            </a:r>
            <a:r>
              <a:rPr lang="en-US" sz="2800" dirty="0">
                <a:solidFill>
                  <a:schemeClr val="tx1">
                    <a:lumMod val="95000"/>
                    <a:lumOff val="5000"/>
                  </a:schemeClr>
                </a:solidFill>
                <a:latin typeface="Times" panose="02020603050405020304" pitchFamily="18" charset="0"/>
                <a:cs typeface="Times" panose="02020603050405020304" pitchFamily="18" charset="0"/>
              </a:rPr>
              <a:t>, and </a:t>
            </a:r>
            <a:r>
              <a:rPr lang="en-US" sz="2800" b="1" dirty="0">
                <a:solidFill>
                  <a:schemeClr val="tx1">
                    <a:lumMod val="95000"/>
                    <a:lumOff val="5000"/>
                  </a:schemeClr>
                </a:solidFill>
                <a:latin typeface="Times" panose="02020603050405020304" pitchFamily="18" charset="0"/>
                <a:cs typeface="Times" panose="02020603050405020304" pitchFamily="18" charset="0"/>
              </a:rPr>
              <a:t>Mike </a:t>
            </a:r>
            <a:r>
              <a:rPr lang="en-US" sz="2800" b="1" dirty="0" err="1">
                <a:solidFill>
                  <a:schemeClr val="tx1">
                    <a:lumMod val="95000"/>
                    <a:lumOff val="5000"/>
                  </a:schemeClr>
                </a:solidFill>
                <a:latin typeface="Times" panose="02020603050405020304" pitchFamily="18" charset="0"/>
                <a:cs typeface="Times" panose="02020603050405020304" pitchFamily="18" charset="0"/>
              </a:rPr>
              <a:t>Cafarella</a:t>
            </a:r>
            <a:r>
              <a:rPr lang="en-US" sz="2800" b="1" dirty="0">
                <a:solidFill>
                  <a:schemeClr val="tx1">
                    <a:lumMod val="95000"/>
                    <a:lumOff val="5000"/>
                  </a:schemeClr>
                </a:solidFill>
                <a:latin typeface="Times" panose="02020603050405020304" pitchFamily="18" charset="0"/>
                <a:cs typeface="Times" panose="02020603050405020304" pitchFamily="18" charset="0"/>
              </a:rPr>
              <a:t> </a:t>
            </a:r>
            <a:r>
              <a:rPr lang="en-US" sz="2800" dirty="0">
                <a:solidFill>
                  <a:schemeClr val="tx1">
                    <a:lumMod val="95000"/>
                    <a:lumOff val="5000"/>
                  </a:schemeClr>
                </a:solidFill>
                <a:latin typeface="Times" panose="02020603050405020304" pitchFamily="18" charset="0"/>
                <a:cs typeface="Times" panose="02020603050405020304" pitchFamily="18" charset="0"/>
              </a:rPr>
              <a:t>were working on a web crawler project called </a:t>
            </a:r>
            <a:r>
              <a:rPr lang="en-US" sz="2800" b="1" dirty="0" err="1">
                <a:solidFill>
                  <a:schemeClr val="tx1">
                    <a:lumMod val="95000"/>
                    <a:lumOff val="5000"/>
                  </a:schemeClr>
                </a:solidFill>
                <a:latin typeface="Times" panose="02020603050405020304" pitchFamily="18" charset="0"/>
                <a:cs typeface="Times" panose="02020603050405020304" pitchFamily="18" charset="0"/>
              </a:rPr>
              <a:t>Nutch</a:t>
            </a:r>
            <a:r>
              <a:rPr lang="en-US" sz="2800" dirty="0">
                <a:solidFill>
                  <a:schemeClr val="tx1">
                    <a:lumMod val="95000"/>
                    <a:lumOff val="5000"/>
                  </a:schemeClr>
                </a:solidFill>
                <a:latin typeface="Times" panose="02020603050405020304" pitchFamily="18" charset="0"/>
                <a:cs typeface="Times" panose="02020603050405020304" pitchFamily="18" charset="0"/>
              </a:rPr>
              <a:t>, which was based on Cutting’s open source </a:t>
            </a:r>
            <a:r>
              <a:rPr lang="en-US" sz="2800" dirty="0" err="1">
                <a:solidFill>
                  <a:schemeClr val="tx1">
                    <a:lumMod val="95000"/>
                    <a:lumOff val="5000"/>
                  </a:schemeClr>
                </a:solidFill>
                <a:latin typeface="Times" panose="02020603050405020304" pitchFamily="18" charset="0"/>
                <a:cs typeface="Times" panose="02020603050405020304" pitchFamily="18" charset="0"/>
              </a:rPr>
              <a:t>Lucene</a:t>
            </a:r>
            <a:r>
              <a:rPr lang="en-US" sz="2800" dirty="0">
                <a:solidFill>
                  <a:schemeClr val="tx1">
                    <a:lumMod val="95000"/>
                    <a:lumOff val="5000"/>
                  </a:schemeClr>
                </a:solidFill>
                <a:latin typeface="Times" panose="02020603050405020304" pitchFamily="18" charset="0"/>
                <a:cs typeface="Times" panose="02020603050405020304" pitchFamily="18" charset="0"/>
              </a:rPr>
              <a:t> project (now Apache </a:t>
            </a:r>
            <a:r>
              <a:rPr lang="en-US" sz="2800" dirty="0" err="1">
                <a:solidFill>
                  <a:schemeClr val="tx1">
                    <a:lumMod val="95000"/>
                    <a:lumOff val="5000"/>
                  </a:schemeClr>
                </a:solidFill>
                <a:latin typeface="Times" panose="02020603050405020304" pitchFamily="18" charset="0"/>
                <a:cs typeface="Times" panose="02020603050405020304" pitchFamily="18" charset="0"/>
              </a:rPr>
              <a:t>Lucene</a:t>
            </a:r>
            <a:r>
              <a:rPr lang="en-US" sz="2800" dirty="0">
                <a:solidFill>
                  <a:schemeClr val="tx1">
                    <a:lumMod val="95000"/>
                    <a:lumOff val="5000"/>
                  </a:schemeClr>
                </a:solidFill>
                <a:latin typeface="Times" panose="02020603050405020304" pitchFamily="18" charset="0"/>
                <a:cs typeface="Times" panose="02020603050405020304" pitchFamily="18" charset="0"/>
              </a:rPr>
              <a:t>)</a:t>
            </a:r>
          </a:p>
          <a:p>
            <a:pPr marL="457200" indent="-457200" algn="just">
              <a:buFont typeface="Wingdings" panose="05000000000000000000" pitchFamily="2" charset="2"/>
              <a:buChar char="Ø"/>
            </a:pPr>
            <a:r>
              <a:rPr lang="en-US" sz="2800" dirty="0">
                <a:solidFill>
                  <a:schemeClr val="tx1">
                    <a:lumMod val="95000"/>
                    <a:lumOff val="5000"/>
                  </a:schemeClr>
                </a:solidFill>
                <a:latin typeface="Times" panose="02020603050405020304" pitchFamily="18" charset="0"/>
                <a:cs typeface="Times" panose="02020603050405020304" pitchFamily="18" charset="0"/>
              </a:rPr>
              <a:t>The Google whitepapers inspired Cutting to take the work he had done on the </a:t>
            </a:r>
            <a:r>
              <a:rPr lang="en-US" sz="2800" dirty="0" err="1">
                <a:solidFill>
                  <a:schemeClr val="tx1">
                    <a:lumMod val="95000"/>
                    <a:lumOff val="5000"/>
                  </a:schemeClr>
                </a:solidFill>
                <a:latin typeface="Times" panose="02020603050405020304" pitchFamily="18" charset="0"/>
                <a:cs typeface="Times" panose="02020603050405020304" pitchFamily="18" charset="0"/>
              </a:rPr>
              <a:t>Nutch</a:t>
            </a:r>
            <a:r>
              <a:rPr lang="en-US" sz="2800" dirty="0">
                <a:solidFill>
                  <a:schemeClr val="tx1">
                    <a:lumMod val="95000"/>
                    <a:lumOff val="5000"/>
                  </a:schemeClr>
                </a:solidFill>
                <a:latin typeface="Times" panose="02020603050405020304" pitchFamily="18" charset="0"/>
                <a:cs typeface="Times" panose="02020603050405020304" pitchFamily="18" charset="0"/>
              </a:rPr>
              <a:t> project and incorporate the </a:t>
            </a:r>
            <a:r>
              <a:rPr lang="en-US" sz="2800" b="1" dirty="0">
                <a:solidFill>
                  <a:schemeClr val="tx1">
                    <a:lumMod val="95000"/>
                    <a:lumOff val="5000"/>
                  </a:schemeClr>
                </a:solidFill>
                <a:latin typeface="Times" panose="02020603050405020304" pitchFamily="18" charset="0"/>
                <a:cs typeface="Times" panose="02020603050405020304" pitchFamily="18" charset="0"/>
              </a:rPr>
              <a:t>storage and processing principles </a:t>
            </a:r>
            <a:r>
              <a:rPr lang="en-US" sz="2800" dirty="0">
                <a:solidFill>
                  <a:schemeClr val="tx1">
                    <a:lumMod val="95000"/>
                    <a:lumOff val="5000"/>
                  </a:schemeClr>
                </a:solidFill>
                <a:latin typeface="Times" panose="02020603050405020304" pitchFamily="18" charset="0"/>
                <a:cs typeface="Times" panose="02020603050405020304" pitchFamily="18" charset="0"/>
              </a:rPr>
              <a:t>outlined in these whitepapers. The resulting product is what we know today as </a:t>
            </a:r>
            <a:r>
              <a:rPr lang="en-US" sz="2800" dirty="0" err="1">
                <a:solidFill>
                  <a:schemeClr val="tx1">
                    <a:lumMod val="95000"/>
                    <a:lumOff val="5000"/>
                  </a:schemeClr>
                </a:solidFill>
                <a:latin typeface="Times" panose="02020603050405020304" pitchFamily="18" charset="0"/>
                <a:cs typeface="Times" panose="02020603050405020304" pitchFamily="18" charset="0"/>
              </a:rPr>
              <a:t>Hadoop</a:t>
            </a:r>
            <a:r>
              <a:rPr lang="en-US" sz="2800" dirty="0">
                <a:solidFill>
                  <a:schemeClr val="tx1">
                    <a:lumMod val="95000"/>
                    <a:lumOff val="5000"/>
                  </a:schemeClr>
                </a:solidFill>
                <a:latin typeface="Times" panose="02020603050405020304" pitchFamily="18" charset="0"/>
                <a:cs typeface="Times" panose="02020603050405020304" pitchFamily="18" charset="0"/>
              </a:rPr>
              <a:t>. Later in 2006, Yahoo! decided to adopt </a:t>
            </a:r>
            <a:r>
              <a:rPr lang="en-US" sz="2800" dirty="0" err="1">
                <a:solidFill>
                  <a:schemeClr val="tx1">
                    <a:lumMod val="95000"/>
                    <a:lumOff val="5000"/>
                  </a:schemeClr>
                </a:solidFill>
                <a:latin typeface="Times" panose="02020603050405020304" pitchFamily="18" charset="0"/>
                <a:cs typeface="Times" panose="02020603050405020304" pitchFamily="18" charset="0"/>
              </a:rPr>
              <a:t>Hadoop</a:t>
            </a:r>
            <a:r>
              <a:rPr lang="en-US" sz="2800" dirty="0">
                <a:solidFill>
                  <a:schemeClr val="tx1">
                    <a:lumMod val="95000"/>
                    <a:lumOff val="5000"/>
                  </a:schemeClr>
                </a:solidFill>
                <a:latin typeface="Times" panose="02020603050405020304" pitchFamily="18" charset="0"/>
                <a:cs typeface="Times" panose="02020603050405020304" pitchFamily="18" charset="0"/>
              </a:rPr>
              <a:t> and hire Doug Cutting to work full time on the project. </a:t>
            </a:r>
            <a:r>
              <a:rPr lang="en-US" sz="2800" dirty="0" err="1">
                <a:solidFill>
                  <a:schemeClr val="tx1">
                    <a:lumMod val="95000"/>
                    <a:lumOff val="5000"/>
                  </a:schemeClr>
                </a:solidFill>
                <a:latin typeface="Times" panose="02020603050405020304" pitchFamily="18" charset="0"/>
                <a:cs typeface="Times" panose="02020603050405020304" pitchFamily="18" charset="0"/>
              </a:rPr>
              <a:t>Hadoop</a:t>
            </a:r>
            <a:r>
              <a:rPr lang="en-US" sz="2800" dirty="0">
                <a:solidFill>
                  <a:schemeClr val="tx1">
                    <a:lumMod val="95000"/>
                    <a:lumOff val="5000"/>
                  </a:schemeClr>
                </a:solidFill>
                <a:latin typeface="Times" panose="02020603050405020304" pitchFamily="18" charset="0"/>
                <a:cs typeface="Times" panose="02020603050405020304" pitchFamily="18" charset="0"/>
              </a:rPr>
              <a:t> joined the </a:t>
            </a:r>
            <a:r>
              <a:rPr lang="en-US" sz="2800" b="1" dirty="0">
                <a:solidFill>
                  <a:schemeClr val="tx1">
                    <a:lumMod val="95000"/>
                    <a:lumOff val="5000"/>
                  </a:schemeClr>
                </a:solidFill>
                <a:latin typeface="Times" panose="02020603050405020304" pitchFamily="18" charset="0"/>
                <a:cs typeface="Times" panose="02020603050405020304" pitchFamily="18" charset="0"/>
              </a:rPr>
              <a:t>Apache Software Foundation in 2006</a:t>
            </a:r>
            <a:r>
              <a:rPr lang="en-US" sz="2800" dirty="0">
                <a:solidFill>
                  <a:schemeClr val="tx1">
                    <a:lumMod val="95000"/>
                    <a:lumOff val="5000"/>
                  </a:schemeClr>
                </a:solidFill>
                <a:latin typeface="Times" panose="02020603050405020304" pitchFamily="18" charset="0"/>
                <a:cs typeface="Times" panose="02020603050405020304" pitchFamily="18" charset="0"/>
              </a:rPr>
              <a:t>.</a:t>
            </a:r>
            <a:endParaRPr lang="en-IN" sz="2800" dirty="0">
              <a:solidFill>
                <a:schemeClr val="tx1">
                  <a:lumMod val="95000"/>
                  <a:lumOff val="5000"/>
                </a:schemeClr>
              </a:solidFill>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960948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Spark</a:t>
            </a:r>
            <a:endParaRPr lang="en-IN" dirty="0"/>
          </a:p>
        </p:txBody>
      </p:sp>
      <p:sp>
        <p:nvSpPr>
          <p:cNvPr id="4" name="TextBox 3">
            <a:extLst>
              <a:ext uri="{FF2B5EF4-FFF2-40B4-BE49-F238E27FC236}">
                <a16:creationId xmlns:a16="http://schemas.microsoft.com/office/drawing/2014/main" id="{D8F947E3-B860-4289-B34C-37F699EA71CB}"/>
              </a:ext>
            </a:extLst>
          </p:cNvPr>
          <p:cNvSpPr txBox="1"/>
          <p:nvPr/>
        </p:nvSpPr>
        <p:spPr>
          <a:xfrm>
            <a:off x="895571" y="1480785"/>
            <a:ext cx="7332132" cy="646331"/>
          </a:xfrm>
          <a:prstGeom prst="rect">
            <a:avLst/>
          </a:prstGeom>
          <a:noFill/>
        </p:spPr>
        <p:txBody>
          <a:bodyPr wrap="square">
            <a:spAutoFit/>
          </a:bodyPr>
          <a:lstStyle/>
          <a:p>
            <a:r>
              <a:rPr lang="en-US" sz="3600" b="1" dirty="0">
                <a:effectLst/>
                <a:latin typeface="Calibri" panose="020F0502020204030204" pitchFamily="34" charset="0"/>
                <a:ea typeface="Calibri" panose="020F0502020204030204" pitchFamily="34" charset="0"/>
                <a:cs typeface="Times New Roman" panose="02020603050405020304" pitchFamily="18" charset="0"/>
              </a:rPr>
              <a:t>Introduction to Apache Spark</a:t>
            </a:r>
            <a:endParaRPr lang="en-IN" sz="3200" dirty="0"/>
          </a:p>
        </p:txBody>
      </p:sp>
      <p:sp>
        <p:nvSpPr>
          <p:cNvPr id="6" name="TextBox 5">
            <a:extLst>
              <a:ext uri="{FF2B5EF4-FFF2-40B4-BE49-F238E27FC236}">
                <a16:creationId xmlns:a16="http://schemas.microsoft.com/office/drawing/2014/main" id="{C29CC30D-F226-C742-3060-B297A59205FB}"/>
              </a:ext>
            </a:extLst>
          </p:cNvPr>
          <p:cNvSpPr txBox="1"/>
          <p:nvPr/>
        </p:nvSpPr>
        <p:spPr>
          <a:xfrm>
            <a:off x="1041399" y="2486627"/>
            <a:ext cx="12979401" cy="3423630"/>
          </a:xfrm>
          <a:prstGeom prst="rect">
            <a:avLst/>
          </a:prstGeom>
          <a:noFill/>
        </p:spPr>
        <p:txBody>
          <a:bodyPr wrap="square">
            <a:spAutoFit/>
          </a:bodyPr>
          <a:lstStyle/>
          <a:p>
            <a:pPr algn="just">
              <a:lnSpc>
                <a:spcPct val="107000"/>
              </a:lnSpc>
              <a:spcAft>
                <a:spcPts val="800"/>
              </a:spcAft>
            </a:pPr>
            <a:r>
              <a:rPr lang="en-US" sz="3200" dirty="0">
                <a:effectLst/>
                <a:latin typeface="Times" panose="02020603050405020304" pitchFamily="18" charset="0"/>
                <a:ea typeface="Calibri" panose="020F0502020204030204" pitchFamily="34" charset="0"/>
                <a:cs typeface="Times" panose="02020603050405020304" pitchFamily="18" charset="0"/>
              </a:rPr>
              <a:t>Apache Spark was created as an alternative to the implementation of MapReduce in Hadoop to gain efficiencies measured in orders of magnitude.</a:t>
            </a:r>
          </a:p>
          <a:p>
            <a:pPr algn="just">
              <a:lnSpc>
                <a:spcPct val="107000"/>
              </a:lnSpc>
              <a:spcAft>
                <a:spcPts val="800"/>
              </a:spcAft>
            </a:pPr>
            <a:endParaRPr lang="en-US" sz="3200" dirty="0">
              <a:latin typeface="Times" panose="02020603050405020304" pitchFamily="18" charset="0"/>
              <a:ea typeface="Calibri" panose="020F0502020204030204" pitchFamily="34" charset="0"/>
              <a:cs typeface="Times" panose="02020603050405020304" pitchFamily="18" charset="0"/>
            </a:endParaRPr>
          </a:p>
          <a:p>
            <a:pPr algn="just">
              <a:lnSpc>
                <a:spcPct val="107000"/>
              </a:lnSpc>
              <a:spcAft>
                <a:spcPts val="800"/>
              </a:spcAft>
            </a:pPr>
            <a:r>
              <a:rPr lang="en-US" sz="3200" dirty="0">
                <a:effectLst/>
                <a:latin typeface="Times" panose="02020603050405020304" pitchFamily="18" charset="0"/>
                <a:ea typeface="Calibri" panose="020F0502020204030204" pitchFamily="34" charset="0"/>
                <a:cs typeface="Times" panose="02020603050405020304" pitchFamily="18" charset="0"/>
              </a:rPr>
              <a:t>Spark also delivers unrivaled extensibility and is effectively a Swiss Army knife for data processing, delivering SQL access, streaming data processing, graph and NoSQL processing, machine learning, and much more.</a:t>
            </a:r>
            <a:endParaRPr lang="en-IN" sz="3200" dirty="0">
              <a:effectLst/>
              <a:latin typeface="Times" panose="02020603050405020304" pitchFamily="18" charset="0"/>
              <a:ea typeface="Calibri" panose="020F0502020204030204" pitchFamily="34" charset="0"/>
              <a:cs typeface="Times" panose="02020603050405020304" pitchFamily="18" charset="0"/>
            </a:endParaRPr>
          </a:p>
        </p:txBody>
      </p:sp>
    </p:spTree>
    <p:extLst>
      <p:ext uri="{BB962C8B-B14F-4D97-AF65-F5344CB8AC3E}">
        <p14:creationId xmlns:p14="http://schemas.microsoft.com/office/powerpoint/2010/main" val="1615918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Spark</a:t>
            </a:r>
            <a:endParaRPr lang="en-IN" dirty="0"/>
          </a:p>
        </p:txBody>
      </p:sp>
      <p:sp>
        <p:nvSpPr>
          <p:cNvPr id="4" name="TextBox 3">
            <a:extLst>
              <a:ext uri="{FF2B5EF4-FFF2-40B4-BE49-F238E27FC236}">
                <a16:creationId xmlns:a16="http://schemas.microsoft.com/office/drawing/2014/main" id="{B92A2B11-704D-76F9-15EC-112104C75E10}"/>
              </a:ext>
            </a:extLst>
          </p:cNvPr>
          <p:cNvSpPr txBox="1"/>
          <p:nvPr/>
        </p:nvSpPr>
        <p:spPr>
          <a:xfrm>
            <a:off x="834481" y="1427165"/>
            <a:ext cx="7332132" cy="646331"/>
          </a:xfrm>
          <a:prstGeom prst="rect">
            <a:avLst/>
          </a:prstGeom>
          <a:noFill/>
        </p:spPr>
        <p:txBody>
          <a:bodyPr wrap="square">
            <a:spAutoFit/>
          </a:bodyPr>
          <a:lstStyle/>
          <a:p>
            <a:r>
              <a:rPr lang="en-IN" sz="3600" b="1" dirty="0">
                <a:latin typeface="Times" panose="02020603050405020304" pitchFamily="18" charset="0"/>
                <a:cs typeface="Times" panose="02020603050405020304" pitchFamily="18" charset="0"/>
              </a:rPr>
              <a:t>Uses for Spark</a:t>
            </a:r>
          </a:p>
        </p:txBody>
      </p:sp>
      <p:sp>
        <p:nvSpPr>
          <p:cNvPr id="6" name="TextBox 5">
            <a:extLst>
              <a:ext uri="{FF2B5EF4-FFF2-40B4-BE49-F238E27FC236}">
                <a16:creationId xmlns:a16="http://schemas.microsoft.com/office/drawing/2014/main" id="{4E5818FE-4B14-5C35-17A2-97251240B8FC}"/>
              </a:ext>
            </a:extLst>
          </p:cNvPr>
          <p:cNvSpPr txBox="1"/>
          <p:nvPr/>
        </p:nvSpPr>
        <p:spPr>
          <a:xfrm>
            <a:off x="1566333" y="2343372"/>
            <a:ext cx="11980333" cy="4031873"/>
          </a:xfrm>
          <a:prstGeom prst="rect">
            <a:avLst/>
          </a:prstGeom>
          <a:noFill/>
        </p:spPr>
        <p:txBody>
          <a:bodyPr wrap="square">
            <a:spAutoFit/>
          </a:bodyPr>
          <a:lstStyle/>
          <a:p>
            <a:pPr marL="457200" indent="-457200">
              <a:buFont typeface="Wingdings" panose="05000000000000000000" pitchFamily="2" charset="2"/>
              <a:buChar char="v"/>
            </a:pPr>
            <a:r>
              <a:rPr lang="en-US" sz="3200" dirty="0">
                <a:latin typeface="Times" panose="02020603050405020304" pitchFamily="18" charset="0"/>
                <a:cs typeface="Times" panose="02020603050405020304" pitchFamily="18" charset="0"/>
              </a:rPr>
              <a:t>Extract-transform-load (ETL) operations </a:t>
            </a:r>
          </a:p>
          <a:p>
            <a:pPr marL="457200" indent="-457200">
              <a:buFont typeface="Wingdings" panose="05000000000000000000" pitchFamily="2" charset="2"/>
              <a:buChar char="v"/>
            </a:pPr>
            <a:r>
              <a:rPr lang="en-US" sz="3200" dirty="0">
                <a:latin typeface="Times" panose="02020603050405020304" pitchFamily="18" charset="0"/>
                <a:cs typeface="Times" panose="02020603050405020304" pitchFamily="18" charset="0"/>
              </a:rPr>
              <a:t>Predictive analytics and machine learning </a:t>
            </a:r>
          </a:p>
          <a:p>
            <a:pPr marL="457200" indent="-457200">
              <a:buFont typeface="Wingdings" panose="05000000000000000000" pitchFamily="2" charset="2"/>
              <a:buChar char="v"/>
            </a:pPr>
            <a:r>
              <a:rPr lang="en-US" sz="3200" dirty="0">
                <a:latin typeface="Times" panose="02020603050405020304" pitchFamily="18" charset="0"/>
                <a:cs typeface="Times" panose="02020603050405020304" pitchFamily="18" charset="0"/>
              </a:rPr>
              <a:t>Data access operations, such as SQL queries and visualizations </a:t>
            </a:r>
          </a:p>
          <a:p>
            <a:pPr marL="457200" indent="-457200">
              <a:buFont typeface="Wingdings" panose="05000000000000000000" pitchFamily="2" charset="2"/>
              <a:buChar char="v"/>
            </a:pPr>
            <a:r>
              <a:rPr lang="en-US" sz="3200" dirty="0">
                <a:latin typeface="Times" panose="02020603050405020304" pitchFamily="18" charset="0"/>
                <a:cs typeface="Times" panose="02020603050405020304" pitchFamily="18" charset="0"/>
              </a:rPr>
              <a:t>Text mining and text processing </a:t>
            </a:r>
          </a:p>
          <a:p>
            <a:pPr marL="457200" indent="-457200">
              <a:buFont typeface="Wingdings" panose="05000000000000000000" pitchFamily="2" charset="2"/>
              <a:buChar char="v"/>
            </a:pPr>
            <a:r>
              <a:rPr lang="en-US" sz="3200" dirty="0">
                <a:latin typeface="Times" panose="02020603050405020304" pitchFamily="18" charset="0"/>
                <a:cs typeface="Times" panose="02020603050405020304" pitchFamily="18" charset="0"/>
              </a:rPr>
              <a:t>Real-time event processing</a:t>
            </a:r>
          </a:p>
          <a:p>
            <a:pPr marL="457200" indent="-457200">
              <a:buFont typeface="Wingdings" panose="05000000000000000000" pitchFamily="2" charset="2"/>
              <a:buChar char="v"/>
            </a:pPr>
            <a:r>
              <a:rPr lang="en-US" sz="3200" dirty="0">
                <a:latin typeface="Times" panose="02020603050405020304" pitchFamily="18" charset="0"/>
                <a:cs typeface="Times" panose="02020603050405020304" pitchFamily="18" charset="0"/>
              </a:rPr>
              <a:t>Graph applications </a:t>
            </a:r>
          </a:p>
          <a:p>
            <a:pPr marL="457200" indent="-457200">
              <a:buFont typeface="Wingdings" panose="05000000000000000000" pitchFamily="2" charset="2"/>
              <a:buChar char="v"/>
            </a:pPr>
            <a:r>
              <a:rPr lang="en-US" sz="3200" dirty="0">
                <a:latin typeface="Times" panose="02020603050405020304" pitchFamily="18" charset="0"/>
                <a:cs typeface="Times" panose="02020603050405020304" pitchFamily="18" charset="0"/>
              </a:rPr>
              <a:t>Pattern recognition </a:t>
            </a:r>
          </a:p>
          <a:p>
            <a:pPr marL="457200" indent="-457200">
              <a:buFont typeface="Wingdings" panose="05000000000000000000" pitchFamily="2" charset="2"/>
              <a:buChar char="v"/>
            </a:pPr>
            <a:r>
              <a:rPr lang="en-US" sz="3200" dirty="0">
                <a:latin typeface="Times" panose="02020603050405020304" pitchFamily="18" charset="0"/>
                <a:cs typeface="Times" panose="02020603050405020304" pitchFamily="18" charset="0"/>
              </a:rPr>
              <a:t>Recommendation engines </a:t>
            </a:r>
            <a:endParaRPr lang="en-IN" sz="32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806629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Spark</a:t>
            </a:r>
            <a:endParaRPr lang="en-IN" dirty="0"/>
          </a:p>
        </p:txBody>
      </p:sp>
      <p:sp>
        <p:nvSpPr>
          <p:cNvPr id="4" name="TextBox 3">
            <a:extLst>
              <a:ext uri="{FF2B5EF4-FFF2-40B4-BE49-F238E27FC236}">
                <a16:creationId xmlns:a16="http://schemas.microsoft.com/office/drawing/2014/main" id="{B92A2B11-704D-76F9-15EC-112104C75E10}"/>
              </a:ext>
            </a:extLst>
          </p:cNvPr>
          <p:cNvSpPr txBox="1"/>
          <p:nvPr/>
        </p:nvSpPr>
        <p:spPr>
          <a:xfrm>
            <a:off x="956661" y="1234563"/>
            <a:ext cx="7332132" cy="492443"/>
          </a:xfrm>
          <a:prstGeom prst="rect">
            <a:avLst/>
          </a:prstGeom>
          <a:noFill/>
        </p:spPr>
        <p:txBody>
          <a:bodyPr wrap="square">
            <a:spAutoFit/>
          </a:bodyPr>
          <a:lstStyle/>
          <a:p>
            <a:r>
              <a:rPr lang="en-US" dirty="0"/>
              <a:t>Differences between </a:t>
            </a:r>
            <a:r>
              <a:rPr lang="en-US" dirty="0" err="1"/>
              <a:t>Hadoop</a:t>
            </a:r>
            <a:r>
              <a:rPr lang="en-US" dirty="0"/>
              <a:t> and Spark</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2309660985"/>
              </p:ext>
            </p:extLst>
          </p:nvPr>
        </p:nvGraphicFramePr>
        <p:xfrm>
          <a:off x="0" y="1700914"/>
          <a:ext cx="14630399" cy="6485806"/>
        </p:xfrm>
        <a:graphic>
          <a:graphicData uri="http://schemas.openxmlformats.org/drawingml/2006/table">
            <a:tbl>
              <a:tblPr firstRow="1" bandRow="1">
                <a:tableStyleId>{5C22544A-7EE6-4342-B048-85BDC9FD1C3A}</a:tableStyleId>
              </a:tblPr>
              <a:tblGrid>
                <a:gridCol w="2808204">
                  <a:extLst>
                    <a:ext uri="{9D8B030D-6E8A-4147-A177-3AD203B41FA5}">
                      <a16:colId xmlns:a16="http://schemas.microsoft.com/office/drawing/2014/main" val="20000"/>
                    </a:ext>
                  </a:extLst>
                </a:gridCol>
                <a:gridCol w="5945767">
                  <a:extLst>
                    <a:ext uri="{9D8B030D-6E8A-4147-A177-3AD203B41FA5}">
                      <a16:colId xmlns:a16="http://schemas.microsoft.com/office/drawing/2014/main" val="20001"/>
                    </a:ext>
                  </a:extLst>
                </a:gridCol>
                <a:gridCol w="5876428">
                  <a:extLst>
                    <a:ext uri="{9D8B030D-6E8A-4147-A177-3AD203B41FA5}">
                      <a16:colId xmlns:a16="http://schemas.microsoft.com/office/drawing/2014/main" val="20002"/>
                    </a:ext>
                  </a:extLst>
                </a:gridCol>
              </a:tblGrid>
              <a:tr h="526966">
                <a:tc>
                  <a:txBody>
                    <a:bodyPr/>
                    <a:lstStyle/>
                    <a:p>
                      <a:pPr algn="ctr" fontAlgn="base"/>
                      <a:r>
                        <a:rPr lang="en-IN" sz="2200" b="1" dirty="0">
                          <a:effectLst/>
                          <a:latin typeface="Times" panose="02020603050405020304" pitchFamily="18" charset="0"/>
                          <a:cs typeface="Times" panose="02020603050405020304" pitchFamily="18" charset="0"/>
                        </a:rPr>
                        <a:t>Basis</a:t>
                      </a:r>
                    </a:p>
                  </a:txBody>
                  <a:tcPr marL="38100" marR="3810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2200" b="1">
                          <a:effectLst/>
                          <a:latin typeface="Times" panose="02020603050405020304" pitchFamily="18" charset="0"/>
                          <a:cs typeface="Times" panose="02020603050405020304" pitchFamily="18" charset="0"/>
                        </a:rPr>
                        <a:t>Hadoop</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2200" b="1" dirty="0">
                          <a:effectLst/>
                          <a:latin typeface="Times" panose="02020603050405020304" pitchFamily="18" charset="0"/>
                          <a:cs typeface="Times" panose="02020603050405020304" pitchFamily="18" charset="0"/>
                        </a:rPr>
                        <a:t>Spark</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235346">
                <a:tc>
                  <a:txBody>
                    <a:bodyPr/>
                    <a:lstStyle/>
                    <a:p>
                      <a:pPr algn="ctr" fontAlgn="base"/>
                      <a:r>
                        <a:rPr lang="en-IN" sz="2200" b="1" dirty="0">
                          <a:effectLst/>
                          <a:latin typeface="Times" panose="02020603050405020304" pitchFamily="18" charset="0"/>
                          <a:cs typeface="Times" panose="02020603050405020304" pitchFamily="18" charset="0"/>
                        </a:rPr>
                        <a:t>Processing Speed &amp; Performance</a:t>
                      </a:r>
                    </a:p>
                  </a:txBody>
                  <a:tcPr marL="38100" marR="38100" marT="70142" marB="70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200" b="0" dirty="0" err="1">
                          <a:effectLst/>
                          <a:latin typeface="Times" panose="02020603050405020304" pitchFamily="18" charset="0"/>
                          <a:cs typeface="Times" panose="02020603050405020304" pitchFamily="18" charset="0"/>
                        </a:rPr>
                        <a:t>Hadoop’s</a:t>
                      </a:r>
                      <a:r>
                        <a:rPr lang="en-US" sz="2200" b="0" dirty="0">
                          <a:effectLst/>
                          <a:latin typeface="Times" panose="02020603050405020304" pitchFamily="18" charset="0"/>
                          <a:cs typeface="Times" panose="02020603050405020304" pitchFamily="18" charset="0"/>
                        </a:rPr>
                        <a:t> </a:t>
                      </a:r>
                      <a:r>
                        <a:rPr lang="en-US" sz="2200" b="0" dirty="0" err="1">
                          <a:effectLst/>
                          <a:latin typeface="Times" panose="02020603050405020304" pitchFamily="18" charset="0"/>
                          <a:cs typeface="Times" panose="02020603050405020304" pitchFamily="18" charset="0"/>
                        </a:rPr>
                        <a:t>MapReduce</a:t>
                      </a:r>
                      <a:r>
                        <a:rPr lang="en-US" sz="2200" b="0" dirty="0">
                          <a:effectLst/>
                          <a:latin typeface="Times" panose="02020603050405020304" pitchFamily="18" charset="0"/>
                          <a:cs typeface="Times" panose="02020603050405020304" pitchFamily="18" charset="0"/>
                        </a:rPr>
                        <a:t> model reads and writes from a disk, thus slowing down the processing speed.</a:t>
                      </a:r>
                    </a:p>
                  </a:txBody>
                  <a:tcPr marL="95250" marR="95250" marT="133350"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200" b="0" dirty="0">
                          <a:effectLst/>
                          <a:latin typeface="Times" panose="02020603050405020304" pitchFamily="18" charset="0"/>
                          <a:cs typeface="Times" panose="02020603050405020304" pitchFamily="18" charset="0"/>
                        </a:rPr>
                        <a:t>Spark reduces the number of read/write cycles to disk and stores intermediate data in </a:t>
                      </a:r>
                      <a:r>
                        <a:rPr lang="en-US" sz="2200" b="1" dirty="0">
                          <a:effectLst/>
                          <a:latin typeface="Times" panose="02020603050405020304" pitchFamily="18" charset="0"/>
                          <a:cs typeface="Times" panose="02020603050405020304" pitchFamily="18" charset="0"/>
                        </a:rPr>
                        <a:t>memory / RAM</a:t>
                      </a:r>
                      <a:r>
                        <a:rPr lang="en-US" sz="2200" b="0" dirty="0">
                          <a:effectLst/>
                          <a:latin typeface="Times" panose="02020603050405020304" pitchFamily="18" charset="0"/>
                          <a:cs typeface="Times" panose="02020603050405020304" pitchFamily="18" charset="0"/>
                        </a:rPr>
                        <a:t>, hence faster-processing speed.</a:t>
                      </a:r>
                    </a:p>
                  </a:txBody>
                  <a:tcPr marL="95250" marR="95250" marT="133350"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24350">
                <a:tc>
                  <a:txBody>
                    <a:bodyPr/>
                    <a:lstStyle/>
                    <a:p>
                      <a:pPr algn="ctr" fontAlgn="base"/>
                      <a:r>
                        <a:rPr lang="en-IN" sz="2200" b="1">
                          <a:effectLst/>
                          <a:latin typeface="Times" panose="02020603050405020304" pitchFamily="18" charset="0"/>
                          <a:cs typeface="Times" panose="02020603050405020304" pitchFamily="18" charset="0"/>
                        </a:rPr>
                        <a:t>Usage</a:t>
                      </a:r>
                    </a:p>
                  </a:txBody>
                  <a:tcPr marL="38100" marR="38100" marT="70142" marB="70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200" b="0" dirty="0" err="1">
                          <a:effectLst/>
                          <a:latin typeface="Times" panose="02020603050405020304" pitchFamily="18" charset="0"/>
                          <a:cs typeface="Times" panose="02020603050405020304" pitchFamily="18" charset="0"/>
                        </a:rPr>
                        <a:t>Hadoop</a:t>
                      </a:r>
                      <a:r>
                        <a:rPr lang="en-US" sz="2200" b="0" dirty="0">
                          <a:effectLst/>
                          <a:latin typeface="Times" panose="02020603050405020304" pitchFamily="18" charset="0"/>
                          <a:cs typeface="Times" panose="02020603050405020304" pitchFamily="18" charset="0"/>
                        </a:rPr>
                        <a:t> is designed to handle </a:t>
                      </a:r>
                      <a:r>
                        <a:rPr lang="en-US" sz="2200" b="1" dirty="0">
                          <a:effectLst/>
                          <a:latin typeface="Times" panose="02020603050405020304" pitchFamily="18" charset="0"/>
                          <a:cs typeface="Times" panose="02020603050405020304" pitchFamily="18" charset="0"/>
                        </a:rPr>
                        <a:t>batch</a:t>
                      </a:r>
                      <a:r>
                        <a:rPr lang="en-US" sz="2200" b="0" dirty="0">
                          <a:effectLst/>
                          <a:latin typeface="Times" panose="02020603050405020304" pitchFamily="18" charset="0"/>
                          <a:cs typeface="Times" panose="02020603050405020304" pitchFamily="18" charset="0"/>
                        </a:rPr>
                        <a:t> processing efficiently.</a:t>
                      </a:r>
                    </a:p>
                  </a:txBody>
                  <a:tcPr marL="95250" marR="95250" marT="133350"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200" b="0" dirty="0">
                          <a:effectLst/>
                          <a:latin typeface="Times" panose="02020603050405020304" pitchFamily="18" charset="0"/>
                          <a:cs typeface="Times" panose="02020603050405020304" pitchFamily="18" charset="0"/>
                        </a:rPr>
                        <a:t>Spark is designed to handle </a:t>
                      </a:r>
                      <a:r>
                        <a:rPr lang="en-US" sz="2200" b="1" dirty="0">
                          <a:effectLst/>
                          <a:latin typeface="Times" panose="02020603050405020304" pitchFamily="18" charset="0"/>
                          <a:cs typeface="Times" panose="02020603050405020304" pitchFamily="18" charset="0"/>
                        </a:rPr>
                        <a:t>real-time data </a:t>
                      </a:r>
                      <a:r>
                        <a:rPr lang="en-US" sz="2200" b="0" dirty="0">
                          <a:effectLst/>
                          <a:latin typeface="Times" panose="02020603050405020304" pitchFamily="18" charset="0"/>
                          <a:cs typeface="Times" panose="02020603050405020304" pitchFamily="18" charset="0"/>
                        </a:rPr>
                        <a:t>efficiently.</a:t>
                      </a:r>
                    </a:p>
                  </a:txBody>
                  <a:tcPr marL="95250" marR="95250" marT="133350"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24350">
                <a:tc>
                  <a:txBody>
                    <a:bodyPr/>
                    <a:lstStyle/>
                    <a:p>
                      <a:pPr algn="ctr" fontAlgn="base"/>
                      <a:r>
                        <a:rPr lang="en-IN" sz="2200" b="1">
                          <a:effectLst/>
                          <a:latin typeface="Times" panose="02020603050405020304" pitchFamily="18" charset="0"/>
                          <a:cs typeface="Times" panose="02020603050405020304" pitchFamily="18" charset="0"/>
                        </a:rPr>
                        <a:t>Latency</a:t>
                      </a:r>
                    </a:p>
                  </a:txBody>
                  <a:tcPr marL="38100" marR="38100" marT="70142" marB="70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200" b="0" dirty="0" err="1">
                          <a:effectLst/>
                          <a:latin typeface="Times" panose="02020603050405020304" pitchFamily="18" charset="0"/>
                          <a:cs typeface="Times" panose="02020603050405020304" pitchFamily="18" charset="0"/>
                        </a:rPr>
                        <a:t>Hadoop</a:t>
                      </a:r>
                      <a:r>
                        <a:rPr lang="en-US" sz="2200" b="0" dirty="0">
                          <a:effectLst/>
                          <a:latin typeface="Times" panose="02020603050405020304" pitchFamily="18" charset="0"/>
                          <a:cs typeface="Times" panose="02020603050405020304" pitchFamily="18" charset="0"/>
                        </a:rPr>
                        <a:t> is a </a:t>
                      </a:r>
                      <a:r>
                        <a:rPr lang="en-US" sz="2200" b="1" dirty="0">
                          <a:effectLst/>
                          <a:latin typeface="Times" panose="02020603050405020304" pitchFamily="18" charset="0"/>
                          <a:cs typeface="Times" panose="02020603050405020304" pitchFamily="18" charset="0"/>
                        </a:rPr>
                        <a:t>high latency </a:t>
                      </a:r>
                      <a:r>
                        <a:rPr lang="en-US" sz="2200" b="0" dirty="0">
                          <a:effectLst/>
                          <a:latin typeface="Times" panose="02020603050405020304" pitchFamily="18" charset="0"/>
                          <a:cs typeface="Times" panose="02020603050405020304" pitchFamily="18" charset="0"/>
                        </a:rPr>
                        <a:t>computing framework, which does not have an </a:t>
                      </a:r>
                      <a:r>
                        <a:rPr lang="en-US" sz="2200" b="1" dirty="0">
                          <a:effectLst/>
                          <a:latin typeface="Times" panose="02020603050405020304" pitchFamily="18" charset="0"/>
                          <a:cs typeface="Times" panose="02020603050405020304" pitchFamily="18" charset="0"/>
                        </a:rPr>
                        <a:t>interactive mode</a:t>
                      </a:r>
                      <a:r>
                        <a:rPr lang="en-US" sz="2200" b="0" dirty="0">
                          <a:effectLst/>
                          <a:latin typeface="Times" panose="02020603050405020304" pitchFamily="18" charset="0"/>
                          <a:cs typeface="Times" panose="02020603050405020304" pitchFamily="18" charset="0"/>
                        </a:rPr>
                        <a:t>.</a:t>
                      </a:r>
                    </a:p>
                  </a:txBody>
                  <a:tcPr marL="95250" marR="95250" marT="133350"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200" b="0" dirty="0">
                          <a:effectLst/>
                          <a:latin typeface="Times" panose="02020603050405020304" pitchFamily="18" charset="0"/>
                          <a:cs typeface="Times" panose="02020603050405020304" pitchFamily="18" charset="0"/>
                        </a:rPr>
                        <a:t>Spark is a </a:t>
                      </a:r>
                      <a:r>
                        <a:rPr lang="en-US" sz="2200" b="1" dirty="0">
                          <a:effectLst/>
                          <a:latin typeface="Times" panose="02020603050405020304" pitchFamily="18" charset="0"/>
                          <a:cs typeface="Times" panose="02020603050405020304" pitchFamily="18" charset="0"/>
                        </a:rPr>
                        <a:t>low latency </a:t>
                      </a:r>
                      <a:r>
                        <a:rPr lang="en-US" sz="2200" b="0" dirty="0">
                          <a:effectLst/>
                          <a:latin typeface="Times" panose="02020603050405020304" pitchFamily="18" charset="0"/>
                          <a:cs typeface="Times" panose="02020603050405020304" pitchFamily="18" charset="0"/>
                        </a:rPr>
                        <a:t>computing and can process </a:t>
                      </a:r>
                      <a:r>
                        <a:rPr lang="en-US" sz="2200" b="1" dirty="0">
                          <a:effectLst/>
                          <a:latin typeface="Times" panose="02020603050405020304" pitchFamily="18" charset="0"/>
                          <a:cs typeface="Times" panose="02020603050405020304" pitchFamily="18" charset="0"/>
                        </a:rPr>
                        <a:t>data interactively</a:t>
                      </a:r>
                      <a:r>
                        <a:rPr lang="en-US" sz="2200" b="0" dirty="0">
                          <a:effectLst/>
                          <a:latin typeface="Times" panose="02020603050405020304" pitchFamily="18" charset="0"/>
                          <a:cs typeface="Times" panose="02020603050405020304" pitchFamily="18" charset="0"/>
                        </a:rPr>
                        <a:t>.</a:t>
                      </a:r>
                    </a:p>
                  </a:txBody>
                  <a:tcPr marL="95250" marR="95250" marT="133350"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24350">
                <a:tc>
                  <a:txBody>
                    <a:bodyPr/>
                    <a:lstStyle/>
                    <a:p>
                      <a:pPr algn="ctr" fontAlgn="base"/>
                      <a:r>
                        <a:rPr lang="en-IN" sz="2200" b="1" dirty="0">
                          <a:effectLst/>
                          <a:latin typeface="Times" panose="02020603050405020304" pitchFamily="18" charset="0"/>
                          <a:cs typeface="Times" panose="02020603050405020304" pitchFamily="18" charset="0"/>
                        </a:rPr>
                        <a:t>Data </a:t>
                      </a:r>
                    </a:p>
                  </a:txBody>
                  <a:tcPr marL="38100" marR="38100" marT="70142" marB="70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200" b="0" dirty="0">
                          <a:effectLst/>
                          <a:latin typeface="Times" panose="02020603050405020304" pitchFamily="18" charset="0"/>
                          <a:cs typeface="Times" panose="02020603050405020304" pitchFamily="18" charset="0"/>
                        </a:rPr>
                        <a:t>With </a:t>
                      </a:r>
                      <a:r>
                        <a:rPr lang="en-US" sz="2200" b="0" dirty="0" err="1">
                          <a:effectLst/>
                          <a:latin typeface="Times" panose="02020603050405020304" pitchFamily="18" charset="0"/>
                          <a:cs typeface="Times" panose="02020603050405020304" pitchFamily="18" charset="0"/>
                        </a:rPr>
                        <a:t>Hadoop</a:t>
                      </a:r>
                      <a:r>
                        <a:rPr lang="en-US" sz="2200" b="0" dirty="0">
                          <a:effectLst/>
                          <a:latin typeface="Times" panose="02020603050405020304" pitchFamily="18" charset="0"/>
                          <a:cs typeface="Times" panose="02020603050405020304" pitchFamily="18" charset="0"/>
                        </a:rPr>
                        <a:t> </a:t>
                      </a:r>
                      <a:r>
                        <a:rPr lang="en-US" sz="2200" b="0" dirty="0" err="1">
                          <a:effectLst/>
                          <a:latin typeface="Times" panose="02020603050405020304" pitchFamily="18" charset="0"/>
                          <a:cs typeface="Times" panose="02020603050405020304" pitchFamily="18" charset="0"/>
                        </a:rPr>
                        <a:t>MapReduce</a:t>
                      </a:r>
                      <a:r>
                        <a:rPr lang="en-US" sz="2200" b="0" dirty="0">
                          <a:effectLst/>
                          <a:latin typeface="Times" panose="02020603050405020304" pitchFamily="18" charset="0"/>
                          <a:cs typeface="Times" panose="02020603050405020304" pitchFamily="18" charset="0"/>
                        </a:rPr>
                        <a:t>, a developer can only </a:t>
                      </a:r>
                      <a:r>
                        <a:rPr lang="en-US" sz="2200" b="1" dirty="0">
                          <a:effectLst/>
                          <a:latin typeface="Times" panose="02020603050405020304" pitchFamily="18" charset="0"/>
                          <a:cs typeface="Times" panose="02020603050405020304" pitchFamily="18" charset="0"/>
                        </a:rPr>
                        <a:t>process data in batch mode only</a:t>
                      </a:r>
                      <a:r>
                        <a:rPr lang="en-US" sz="2200" b="0" dirty="0">
                          <a:effectLst/>
                          <a:latin typeface="Times" panose="02020603050405020304" pitchFamily="18" charset="0"/>
                          <a:cs typeface="Times" panose="02020603050405020304" pitchFamily="18" charset="0"/>
                        </a:rPr>
                        <a:t>.</a:t>
                      </a:r>
                    </a:p>
                  </a:txBody>
                  <a:tcPr marL="95250" marR="95250" marT="133350"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200" b="0" dirty="0">
                          <a:effectLst/>
                          <a:latin typeface="Times" panose="02020603050405020304" pitchFamily="18" charset="0"/>
                          <a:cs typeface="Times" panose="02020603050405020304" pitchFamily="18" charset="0"/>
                        </a:rPr>
                        <a:t>Spark can process </a:t>
                      </a:r>
                      <a:r>
                        <a:rPr lang="en-US" sz="2200" b="1" dirty="0">
                          <a:effectLst/>
                          <a:latin typeface="Times" panose="02020603050405020304" pitchFamily="18" charset="0"/>
                          <a:cs typeface="Times" panose="02020603050405020304" pitchFamily="18" charset="0"/>
                        </a:rPr>
                        <a:t>real-time data</a:t>
                      </a:r>
                      <a:r>
                        <a:rPr lang="en-US" sz="2200" b="0" dirty="0">
                          <a:effectLst/>
                          <a:latin typeface="Times" panose="02020603050405020304" pitchFamily="18" charset="0"/>
                          <a:cs typeface="Times" panose="02020603050405020304" pitchFamily="18" charset="0"/>
                        </a:rPr>
                        <a:t>, from real-time events like </a:t>
                      </a:r>
                      <a:r>
                        <a:rPr lang="en-US" sz="2200" b="1" dirty="0">
                          <a:effectLst/>
                          <a:latin typeface="Times" panose="02020603050405020304" pitchFamily="18" charset="0"/>
                          <a:cs typeface="Times" panose="02020603050405020304" pitchFamily="18" charset="0"/>
                        </a:rPr>
                        <a:t>Twitter, and Facebook</a:t>
                      </a:r>
                      <a:r>
                        <a:rPr lang="en-US" sz="2200" b="0" dirty="0">
                          <a:effectLst/>
                          <a:latin typeface="Times" panose="02020603050405020304" pitchFamily="18" charset="0"/>
                          <a:cs typeface="Times" panose="02020603050405020304" pitchFamily="18" charset="0"/>
                        </a:rPr>
                        <a:t>.</a:t>
                      </a:r>
                    </a:p>
                  </a:txBody>
                  <a:tcPr marL="95250" marR="95250" marT="133350"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924350">
                <a:tc>
                  <a:txBody>
                    <a:bodyPr/>
                    <a:lstStyle/>
                    <a:p>
                      <a:pPr algn="ctr" fontAlgn="base"/>
                      <a:r>
                        <a:rPr lang="en-IN" sz="2200" b="1">
                          <a:effectLst/>
                          <a:latin typeface="Times" panose="02020603050405020304" pitchFamily="18" charset="0"/>
                          <a:cs typeface="Times" panose="02020603050405020304" pitchFamily="18" charset="0"/>
                        </a:rPr>
                        <a:t>Cost</a:t>
                      </a:r>
                    </a:p>
                  </a:txBody>
                  <a:tcPr marL="38100" marR="38100" marT="70142" marB="70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200" b="0" dirty="0" err="1">
                          <a:effectLst/>
                          <a:latin typeface="Times" panose="02020603050405020304" pitchFamily="18" charset="0"/>
                          <a:cs typeface="Times" panose="02020603050405020304" pitchFamily="18" charset="0"/>
                        </a:rPr>
                        <a:t>Hadoop</a:t>
                      </a:r>
                      <a:r>
                        <a:rPr lang="en-US" sz="2200" b="0" dirty="0">
                          <a:effectLst/>
                          <a:latin typeface="Times" panose="02020603050405020304" pitchFamily="18" charset="0"/>
                          <a:cs typeface="Times" panose="02020603050405020304" pitchFamily="18" charset="0"/>
                        </a:rPr>
                        <a:t> is a </a:t>
                      </a:r>
                      <a:r>
                        <a:rPr lang="en-US" sz="2200" b="1" dirty="0">
                          <a:effectLst/>
                          <a:latin typeface="Times" panose="02020603050405020304" pitchFamily="18" charset="0"/>
                          <a:cs typeface="Times" panose="02020603050405020304" pitchFamily="18" charset="0"/>
                        </a:rPr>
                        <a:t>cheaper option </a:t>
                      </a:r>
                      <a:r>
                        <a:rPr lang="en-US" sz="2200" b="0" dirty="0">
                          <a:effectLst/>
                          <a:latin typeface="Times" panose="02020603050405020304" pitchFamily="18" charset="0"/>
                          <a:cs typeface="Times" panose="02020603050405020304" pitchFamily="18" charset="0"/>
                        </a:rPr>
                        <a:t>available while comparing it in terms of cost</a:t>
                      </a:r>
                    </a:p>
                  </a:txBody>
                  <a:tcPr marL="95250" marR="95250" marT="133350"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200" b="0" dirty="0">
                          <a:effectLst/>
                          <a:latin typeface="Times" panose="02020603050405020304" pitchFamily="18" charset="0"/>
                          <a:cs typeface="Times" panose="02020603050405020304" pitchFamily="18" charset="0"/>
                        </a:rPr>
                        <a:t>Spark requires a lot of RAM to run in-memory, thus </a:t>
                      </a:r>
                      <a:r>
                        <a:rPr lang="en-US" sz="2200" b="1" dirty="0">
                          <a:effectLst/>
                          <a:latin typeface="Times" panose="02020603050405020304" pitchFamily="18" charset="0"/>
                          <a:cs typeface="Times" panose="02020603050405020304" pitchFamily="18" charset="0"/>
                        </a:rPr>
                        <a:t>increasing the cluster and hence cost</a:t>
                      </a:r>
                      <a:r>
                        <a:rPr lang="en-US" sz="2200" b="0" dirty="0">
                          <a:effectLst/>
                          <a:latin typeface="Times" panose="02020603050405020304" pitchFamily="18" charset="0"/>
                          <a:cs typeface="Times" panose="02020603050405020304" pitchFamily="18" charset="0"/>
                        </a:rPr>
                        <a:t>.</a:t>
                      </a:r>
                    </a:p>
                  </a:txBody>
                  <a:tcPr marL="95250" marR="95250" marT="133350"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924350">
                <a:tc>
                  <a:txBody>
                    <a:bodyPr/>
                    <a:lstStyle/>
                    <a:p>
                      <a:pPr algn="ctr" fontAlgn="base"/>
                      <a:r>
                        <a:rPr lang="en-IN" sz="2200" b="1">
                          <a:effectLst/>
                          <a:latin typeface="Times" panose="02020603050405020304" pitchFamily="18" charset="0"/>
                          <a:cs typeface="Times" panose="02020603050405020304" pitchFamily="18" charset="0"/>
                        </a:rPr>
                        <a:t>Algorithm Used</a:t>
                      </a:r>
                    </a:p>
                  </a:txBody>
                  <a:tcPr marL="38100" marR="38100" marT="70142" marB="70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200" b="0" dirty="0">
                          <a:effectLst/>
                          <a:latin typeface="Times" panose="02020603050405020304" pitchFamily="18" charset="0"/>
                          <a:cs typeface="Times" panose="02020603050405020304" pitchFamily="18" charset="0"/>
                        </a:rPr>
                        <a:t> The </a:t>
                      </a:r>
                      <a:r>
                        <a:rPr lang="en-US" sz="2200" b="1" dirty="0">
                          <a:effectLst/>
                          <a:latin typeface="Times" panose="02020603050405020304" pitchFamily="18" charset="0"/>
                          <a:cs typeface="Times" panose="02020603050405020304" pitchFamily="18" charset="0"/>
                        </a:rPr>
                        <a:t>PageRank algorithm</a:t>
                      </a:r>
                      <a:r>
                        <a:rPr lang="en-US" sz="2200" b="0" dirty="0">
                          <a:effectLst/>
                          <a:latin typeface="Times" panose="02020603050405020304" pitchFamily="18" charset="0"/>
                          <a:cs typeface="Times" panose="02020603050405020304" pitchFamily="18" charset="0"/>
                        </a:rPr>
                        <a:t> is used in </a:t>
                      </a:r>
                      <a:r>
                        <a:rPr lang="en-US" sz="2200" b="0" dirty="0" err="1">
                          <a:effectLst/>
                          <a:latin typeface="Times" panose="02020603050405020304" pitchFamily="18" charset="0"/>
                          <a:cs typeface="Times" panose="02020603050405020304" pitchFamily="18" charset="0"/>
                        </a:rPr>
                        <a:t>Hadoop</a:t>
                      </a:r>
                      <a:r>
                        <a:rPr lang="en-US" sz="2200" b="0" dirty="0">
                          <a:effectLst/>
                          <a:latin typeface="Times" panose="02020603050405020304" pitchFamily="18" charset="0"/>
                          <a:cs typeface="Times" panose="02020603050405020304" pitchFamily="18" charset="0"/>
                        </a:rPr>
                        <a:t>.</a:t>
                      </a:r>
                    </a:p>
                  </a:txBody>
                  <a:tcPr marL="95250" marR="95250" marT="133350"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200" b="1" dirty="0">
                          <a:effectLst/>
                          <a:latin typeface="Times" panose="02020603050405020304" pitchFamily="18" charset="0"/>
                          <a:cs typeface="Times" panose="02020603050405020304" pitchFamily="18" charset="0"/>
                        </a:rPr>
                        <a:t>Graph computation library </a:t>
                      </a:r>
                      <a:r>
                        <a:rPr lang="en-US" sz="2200" b="0" dirty="0">
                          <a:effectLst/>
                          <a:latin typeface="Times" panose="02020603050405020304" pitchFamily="18" charset="0"/>
                          <a:cs typeface="Times" panose="02020603050405020304" pitchFamily="18" charset="0"/>
                        </a:rPr>
                        <a:t>called </a:t>
                      </a:r>
                      <a:r>
                        <a:rPr lang="en-US" sz="2200" b="0" dirty="0" err="1">
                          <a:effectLst/>
                          <a:latin typeface="Times" panose="02020603050405020304" pitchFamily="18" charset="0"/>
                          <a:cs typeface="Times" panose="02020603050405020304" pitchFamily="18" charset="0"/>
                        </a:rPr>
                        <a:t>GraphX</a:t>
                      </a:r>
                      <a:r>
                        <a:rPr lang="en-US" sz="2200" b="0" dirty="0">
                          <a:effectLst/>
                          <a:latin typeface="Times" panose="02020603050405020304" pitchFamily="18" charset="0"/>
                          <a:cs typeface="Times" panose="02020603050405020304" pitchFamily="18" charset="0"/>
                        </a:rPr>
                        <a:t> is used by Spark.</a:t>
                      </a:r>
                    </a:p>
                  </a:txBody>
                  <a:tcPr marL="95250" marR="95250" marT="133350"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304966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Spark</a:t>
            </a:r>
            <a:endParaRPr lang="en-IN" dirty="0"/>
          </a:p>
        </p:txBody>
      </p:sp>
      <p:sp>
        <p:nvSpPr>
          <p:cNvPr id="4" name="TextBox 3">
            <a:extLst>
              <a:ext uri="{FF2B5EF4-FFF2-40B4-BE49-F238E27FC236}">
                <a16:creationId xmlns:a16="http://schemas.microsoft.com/office/drawing/2014/main" id="{B92A2B11-704D-76F9-15EC-112104C75E10}"/>
              </a:ext>
            </a:extLst>
          </p:cNvPr>
          <p:cNvSpPr txBox="1"/>
          <p:nvPr/>
        </p:nvSpPr>
        <p:spPr>
          <a:xfrm>
            <a:off x="956661" y="1234563"/>
            <a:ext cx="7332132" cy="492443"/>
          </a:xfrm>
          <a:prstGeom prst="rect">
            <a:avLst/>
          </a:prstGeom>
          <a:noFill/>
        </p:spPr>
        <p:txBody>
          <a:bodyPr wrap="square">
            <a:spAutoFit/>
          </a:bodyPr>
          <a:lstStyle/>
          <a:p>
            <a:r>
              <a:rPr lang="en-US" dirty="0"/>
              <a:t>Differences between </a:t>
            </a:r>
            <a:r>
              <a:rPr lang="en-US" dirty="0" err="1"/>
              <a:t>Hadoop</a:t>
            </a:r>
            <a:r>
              <a:rPr lang="en-US" dirty="0"/>
              <a:t> and Spark</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978388032"/>
              </p:ext>
            </p:extLst>
          </p:nvPr>
        </p:nvGraphicFramePr>
        <p:xfrm>
          <a:off x="-2" y="1727006"/>
          <a:ext cx="14630401" cy="6012180"/>
        </p:xfrm>
        <a:graphic>
          <a:graphicData uri="http://schemas.openxmlformats.org/drawingml/2006/table">
            <a:tbl>
              <a:tblPr firstRow="1" bandRow="1">
                <a:tableStyleId>{5C22544A-7EE6-4342-B048-85BDC9FD1C3A}</a:tableStyleId>
              </a:tblPr>
              <a:tblGrid>
                <a:gridCol w="1779082">
                  <a:extLst>
                    <a:ext uri="{9D8B030D-6E8A-4147-A177-3AD203B41FA5}">
                      <a16:colId xmlns:a16="http://schemas.microsoft.com/office/drawing/2014/main" val="20000"/>
                    </a:ext>
                  </a:extLst>
                </a:gridCol>
                <a:gridCol w="6772253">
                  <a:extLst>
                    <a:ext uri="{9D8B030D-6E8A-4147-A177-3AD203B41FA5}">
                      <a16:colId xmlns:a16="http://schemas.microsoft.com/office/drawing/2014/main" val="20001"/>
                    </a:ext>
                  </a:extLst>
                </a:gridCol>
                <a:gridCol w="6079066">
                  <a:extLst>
                    <a:ext uri="{9D8B030D-6E8A-4147-A177-3AD203B41FA5}">
                      <a16:colId xmlns:a16="http://schemas.microsoft.com/office/drawing/2014/main" val="20002"/>
                    </a:ext>
                  </a:extLst>
                </a:gridCol>
              </a:tblGrid>
              <a:tr h="370840">
                <a:tc>
                  <a:txBody>
                    <a:bodyPr/>
                    <a:lstStyle/>
                    <a:p>
                      <a:pPr algn="ctr" fontAlgn="base"/>
                      <a:r>
                        <a:rPr lang="en-IN" sz="2400" b="1" dirty="0">
                          <a:effectLst/>
                          <a:latin typeface="Times" panose="02020603050405020304" pitchFamily="18" charset="0"/>
                          <a:cs typeface="Times" panose="02020603050405020304" pitchFamily="18" charset="0"/>
                        </a:rPr>
                        <a:t>Basis</a:t>
                      </a:r>
                    </a:p>
                  </a:txBody>
                  <a:tcPr marL="38100" marR="3810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2400" b="1">
                          <a:effectLst/>
                          <a:latin typeface="Times" panose="02020603050405020304" pitchFamily="18" charset="0"/>
                          <a:cs typeface="Times" panose="02020603050405020304" pitchFamily="18" charset="0"/>
                        </a:rPr>
                        <a:t>Hadoop</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2400" b="1" dirty="0">
                          <a:effectLst/>
                          <a:latin typeface="Times" panose="02020603050405020304" pitchFamily="18" charset="0"/>
                          <a:cs typeface="Times" panose="02020603050405020304" pitchFamily="18" charset="0"/>
                        </a:rPr>
                        <a:t>Spark</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fontAlgn="base">
                        <a:lnSpc>
                          <a:spcPct val="100000"/>
                        </a:lnSpc>
                      </a:pPr>
                      <a:r>
                        <a:rPr lang="en-IN" sz="2400" b="1" dirty="0">
                          <a:effectLst/>
                          <a:latin typeface="Times" panose="02020603050405020304" pitchFamily="18" charset="0"/>
                          <a:cs typeface="Times" panose="02020603050405020304" pitchFamily="18" charset="0"/>
                        </a:rPr>
                        <a:t>Fault Tolerance</a:t>
                      </a:r>
                    </a:p>
                  </a:txBody>
                  <a:tcPr marL="38100" marR="38100" marT="70142" marB="70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00000"/>
                        </a:lnSpc>
                      </a:pPr>
                      <a:r>
                        <a:rPr lang="en-US" sz="2400" b="0" dirty="0" err="1">
                          <a:effectLst/>
                          <a:latin typeface="Times" panose="02020603050405020304" pitchFamily="18" charset="0"/>
                          <a:cs typeface="Times" panose="02020603050405020304" pitchFamily="18" charset="0"/>
                        </a:rPr>
                        <a:t>Hadoop</a:t>
                      </a:r>
                      <a:r>
                        <a:rPr lang="en-US" sz="2400" b="0" dirty="0">
                          <a:effectLst/>
                          <a:latin typeface="Times" panose="02020603050405020304" pitchFamily="18" charset="0"/>
                          <a:cs typeface="Times" panose="02020603050405020304" pitchFamily="18" charset="0"/>
                        </a:rPr>
                        <a:t> is a highly </a:t>
                      </a:r>
                      <a:r>
                        <a:rPr lang="en-US" sz="2400" b="1" dirty="0">
                          <a:effectLst/>
                          <a:latin typeface="Times" panose="02020603050405020304" pitchFamily="18" charset="0"/>
                          <a:cs typeface="Times" panose="02020603050405020304" pitchFamily="18" charset="0"/>
                        </a:rPr>
                        <a:t>fault-tolerant system </a:t>
                      </a:r>
                      <a:r>
                        <a:rPr lang="en-US" sz="2400" b="0" dirty="0">
                          <a:effectLst/>
                          <a:latin typeface="Times" panose="02020603050405020304" pitchFamily="18" charset="0"/>
                          <a:cs typeface="Times" panose="02020603050405020304" pitchFamily="18" charset="0"/>
                        </a:rPr>
                        <a:t>where Fault-tolerance achieved by replicating blocks of data. If a node </a:t>
                      </a:r>
                      <a:r>
                        <a:rPr lang="en-US" sz="2400" b="1" dirty="0">
                          <a:effectLst/>
                          <a:latin typeface="Times" panose="02020603050405020304" pitchFamily="18" charset="0"/>
                          <a:cs typeface="Times" panose="02020603050405020304" pitchFamily="18" charset="0"/>
                        </a:rPr>
                        <a:t>goes down,</a:t>
                      </a:r>
                      <a:r>
                        <a:rPr lang="en-US" sz="2400" b="0" dirty="0">
                          <a:effectLst/>
                          <a:latin typeface="Times" panose="02020603050405020304" pitchFamily="18" charset="0"/>
                          <a:cs typeface="Times" panose="02020603050405020304" pitchFamily="18" charset="0"/>
                        </a:rPr>
                        <a:t> the data can be found on another node</a:t>
                      </a:r>
                    </a:p>
                  </a:txBody>
                  <a:tcPr marL="95250" marR="95250" marT="133350"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00000"/>
                        </a:lnSpc>
                      </a:pPr>
                      <a:r>
                        <a:rPr lang="en-US" sz="2400" b="0" dirty="0">
                          <a:effectLst/>
                          <a:latin typeface="Times" panose="02020603050405020304" pitchFamily="18" charset="0"/>
                          <a:cs typeface="Times" panose="02020603050405020304" pitchFamily="18" charset="0"/>
                        </a:rPr>
                        <a:t>Fault-tolerance achieved by </a:t>
                      </a:r>
                      <a:r>
                        <a:rPr lang="en-US" sz="2400" b="1" dirty="0">
                          <a:effectLst/>
                          <a:latin typeface="Times" panose="02020603050405020304" pitchFamily="18" charset="0"/>
                          <a:cs typeface="Times" panose="02020603050405020304" pitchFamily="18" charset="0"/>
                        </a:rPr>
                        <a:t>storing chain of transformations</a:t>
                      </a:r>
                      <a:r>
                        <a:rPr lang="en-US" sz="2400" b="0" baseline="0" dirty="0">
                          <a:effectLst/>
                          <a:latin typeface="Times" panose="02020603050405020304" pitchFamily="18" charset="0"/>
                          <a:cs typeface="Times" panose="02020603050405020304" pitchFamily="18" charset="0"/>
                        </a:rPr>
                        <a:t>, </a:t>
                      </a:r>
                      <a:r>
                        <a:rPr lang="en-US" sz="2400" b="0" dirty="0">
                          <a:effectLst/>
                          <a:latin typeface="Times" panose="02020603050405020304" pitchFamily="18" charset="0"/>
                          <a:cs typeface="Times" panose="02020603050405020304" pitchFamily="18" charset="0"/>
                        </a:rPr>
                        <a:t>If data is lost, the chain of transformations can be </a:t>
                      </a:r>
                      <a:r>
                        <a:rPr lang="en-US" sz="2400" b="1" dirty="0">
                          <a:effectLst/>
                          <a:latin typeface="Times" panose="02020603050405020304" pitchFamily="18" charset="0"/>
                          <a:cs typeface="Times" panose="02020603050405020304" pitchFamily="18" charset="0"/>
                        </a:rPr>
                        <a:t>recomputed</a:t>
                      </a:r>
                      <a:r>
                        <a:rPr lang="en-US" sz="2400" b="0" dirty="0">
                          <a:effectLst/>
                          <a:latin typeface="Times" panose="02020603050405020304" pitchFamily="18" charset="0"/>
                          <a:cs typeface="Times" panose="02020603050405020304" pitchFamily="18" charset="0"/>
                        </a:rPr>
                        <a:t> on the original data.</a:t>
                      </a:r>
                    </a:p>
                  </a:txBody>
                  <a:tcPr marL="95250" marR="95250" marT="133350"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fontAlgn="base">
                        <a:lnSpc>
                          <a:spcPct val="100000"/>
                        </a:lnSpc>
                      </a:pPr>
                      <a:r>
                        <a:rPr lang="en-IN" sz="2400" b="1" dirty="0">
                          <a:effectLst/>
                          <a:latin typeface="Times" panose="02020603050405020304" pitchFamily="18" charset="0"/>
                          <a:cs typeface="Times" panose="02020603050405020304" pitchFamily="18" charset="0"/>
                        </a:rPr>
                        <a:t>Security</a:t>
                      </a:r>
                    </a:p>
                  </a:txBody>
                  <a:tcPr marL="38100" marR="38100" marT="70142" marB="70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00000"/>
                        </a:lnSpc>
                      </a:pPr>
                      <a:r>
                        <a:rPr lang="en-US" sz="2400" b="0" dirty="0" err="1">
                          <a:effectLst/>
                          <a:latin typeface="Times" panose="02020603050405020304" pitchFamily="18" charset="0"/>
                          <a:cs typeface="Times" panose="02020603050405020304" pitchFamily="18" charset="0"/>
                        </a:rPr>
                        <a:t>Hadoop</a:t>
                      </a:r>
                      <a:r>
                        <a:rPr lang="en-US" sz="2400" b="0" dirty="0">
                          <a:effectLst/>
                          <a:latin typeface="Times" panose="02020603050405020304" pitchFamily="18" charset="0"/>
                          <a:cs typeface="Times" panose="02020603050405020304" pitchFamily="18" charset="0"/>
                        </a:rPr>
                        <a:t> supports </a:t>
                      </a:r>
                      <a:r>
                        <a:rPr lang="en-US" sz="2400" b="1" dirty="0">
                          <a:effectLst/>
                          <a:latin typeface="Times" panose="02020603050405020304" pitchFamily="18" charset="0"/>
                          <a:cs typeface="Times" panose="02020603050405020304" pitchFamily="18" charset="0"/>
                        </a:rPr>
                        <a:t>LDAP, ACLs, SLAs</a:t>
                      </a:r>
                      <a:r>
                        <a:rPr lang="en-US" sz="2400" b="0" dirty="0">
                          <a:effectLst/>
                          <a:latin typeface="Times" panose="02020603050405020304" pitchFamily="18" charset="0"/>
                          <a:cs typeface="Times" panose="02020603050405020304" pitchFamily="18" charset="0"/>
                        </a:rPr>
                        <a:t>, </a:t>
                      </a:r>
                      <a:r>
                        <a:rPr lang="en-US" sz="2400" b="0" dirty="0" err="1">
                          <a:effectLst/>
                          <a:latin typeface="Times" panose="02020603050405020304" pitchFamily="18" charset="0"/>
                          <a:cs typeface="Times" panose="02020603050405020304" pitchFamily="18" charset="0"/>
                        </a:rPr>
                        <a:t>etc</a:t>
                      </a:r>
                      <a:r>
                        <a:rPr lang="en-US" sz="2400" b="0" dirty="0">
                          <a:effectLst/>
                          <a:latin typeface="Times" panose="02020603050405020304" pitchFamily="18" charset="0"/>
                          <a:cs typeface="Times" panose="02020603050405020304" pitchFamily="18" charset="0"/>
                        </a:rPr>
                        <a:t> and hence it is extremely secure.</a:t>
                      </a:r>
                    </a:p>
                  </a:txBody>
                  <a:tcPr marL="95250" marR="95250" marT="133350"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00000"/>
                        </a:lnSpc>
                      </a:pPr>
                      <a:r>
                        <a:rPr lang="en-US" sz="2400" b="0" dirty="0">
                          <a:effectLst/>
                          <a:latin typeface="Times" panose="02020603050405020304" pitchFamily="18" charset="0"/>
                          <a:cs typeface="Times" panose="02020603050405020304" pitchFamily="18" charset="0"/>
                        </a:rPr>
                        <a:t>Spark is </a:t>
                      </a:r>
                      <a:r>
                        <a:rPr lang="en-US" sz="2400" b="1" dirty="0">
                          <a:effectLst/>
                          <a:latin typeface="Times" panose="02020603050405020304" pitchFamily="18" charset="0"/>
                          <a:cs typeface="Times" panose="02020603050405020304" pitchFamily="18" charset="0"/>
                        </a:rPr>
                        <a:t>not secure</a:t>
                      </a:r>
                      <a:r>
                        <a:rPr lang="en-US" sz="2400" b="0" dirty="0">
                          <a:effectLst/>
                          <a:latin typeface="Times" panose="02020603050405020304" pitchFamily="18" charset="0"/>
                          <a:cs typeface="Times" panose="02020603050405020304" pitchFamily="18" charset="0"/>
                        </a:rPr>
                        <a:t>, it relies on the integration with </a:t>
                      </a:r>
                      <a:r>
                        <a:rPr lang="en-US" sz="2400" b="0" dirty="0" err="1">
                          <a:effectLst/>
                          <a:latin typeface="Times" panose="02020603050405020304" pitchFamily="18" charset="0"/>
                          <a:cs typeface="Times" panose="02020603050405020304" pitchFamily="18" charset="0"/>
                        </a:rPr>
                        <a:t>Hadoop</a:t>
                      </a:r>
                      <a:r>
                        <a:rPr lang="en-US" sz="2400" b="0" dirty="0">
                          <a:effectLst/>
                          <a:latin typeface="Times" panose="02020603050405020304" pitchFamily="18" charset="0"/>
                          <a:cs typeface="Times" panose="02020603050405020304" pitchFamily="18" charset="0"/>
                        </a:rPr>
                        <a:t> to achieve the necessary security level. </a:t>
                      </a:r>
                    </a:p>
                  </a:txBody>
                  <a:tcPr marL="95250" marR="95250" marT="133350"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fontAlgn="base">
                        <a:lnSpc>
                          <a:spcPct val="100000"/>
                        </a:lnSpc>
                      </a:pPr>
                      <a:r>
                        <a:rPr lang="en-IN" sz="2400" b="1">
                          <a:effectLst/>
                          <a:latin typeface="Times" panose="02020603050405020304" pitchFamily="18" charset="0"/>
                          <a:cs typeface="Times" panose="02020603050405020304" pitchFamily="18" charset="0"/>
                        </a:rPr>
                        <a:t>Machine Learning</a:t>
                      </a:r>
                    </a:p>
                  </a:txBody>
                  <a:tcPr marL="38100" marR="38100" marT="70142" marB="70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00000"/>
                        </a:lnSpc>
                      </a:pPr>
                      <a:r>
                        <a:rPr lang="en-US" sz="2400" b="1" dirty="0">
                          <a:effectLst/>
                          <a:latin typeface="Times" panose="02020603050405020304" pitchFamily="18" charset="0"/>
                          <a:cs typeface="Times" panose="02020603050405020304" pitchFamily="18" charset="0"/>
                        </a:rPr>
                        <a:t>Data fragments in </a:t>
                      </a:r>
                      <a:r>
                        <a:rPr lang="en-US" sz="2400" b="1" dirty="0" err="1">
                          <a:effectLst/>
                          <a:latin typeface="Times" panose="02020603050405020304" pitchFamily="18" charset="0"/>
                          <a:cs typeface="Times" panose="02020603050405020304" pitchFamily="18" charset="0"/>
                        </a:rPr>
                        <a:t>Hadoop</a:t>
                      </a:r>
                      <a:r>
                        <a:rPr lang="en-US" sz="2400" b="1" dirty="0">
                          <a:effectLst/>
                          <a:latin typeface="Times" panose="02020603050405020304" pitchFamily="18" charset="0"/>
                          <a:cs typeface="Times" panose="02020603050405020304" pitchFamily="18" charset="0"/>
                        </a:rPr>
                        <a:t> can be too large </a:t>
                      </a:r>
                      <a:r>
                        <a:rPr lang="en-US" sz="2400" b="0" dirty="0">
                          <a:effectLst/>
                          <a:latin typeface="Times" panose="02020603050405020304" pitchFamily="18" charset="0"/>
                          <a:cs typeface="Times" panose="02020603050405020304" pitchFamily="18" charset="0"/>
                        </a:rPr>
                        <a:t>and can create bottlenecks. Thus, it is slower than Spark.</a:t>
                      </a:r>
                    </a:p>
                  </a:txBody>
                  <a:tcPr marL="95250" marR="95250" marT="133350"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00000"/>
                        </a:lnSpc>
                      </a:pPr>
                      <a:r>
                        <a:rPr lang="en-US" sz="2400" b="0" dirty="0">
                          <a:effectLst/>
                          <a:latin typeface="Times" panose="02020603050405020304" pitchFamily="18" charset="0"/>
                          <a:cs typeface="Times" panose="02020603050405020304" pitchFamily="18" charset="0"/>
                        </a:rPr>
                        <a:t>Spark is </a:t>
                      </a:r>
                      <a:r>
                        <a:rPr lang="en-US" sz="2400" b="1" dirty="0">
                          <a:effectLst/>
                          <a:latin typeface="Times" panose="02020603050405020304" pitchFamily="18" charset="0"/>
                          <a:cs typeface="Times" panose="02020603050405020304" pitchFamily="18" charset="0"/>
                        </a:rPr>
                        <a:t>much faster as it uses </a:t>
                      </a:r>
                      <a:r>
                        <a:rPr lang="en-US" sz="2400" b="1" dirty="0" err="1">
                          <a:effectLst/>
                          <a:latin typeface="Times" panose="02020603050405020304" pitchFamily="18" charset="0"/>
                          <a:cs typeface="Times" panose="02020603050405020304" pitchFamily="18" charset="0"/>
                        </a:rPr>
                        <a:t>MLib</a:t>
                      </a:r>
                      <a:r>
                        <a:rPr lang="en-US" sz="2400" b="1" dirty="0">
                          <a:effectLst/>
                          <a:latin typeface="Times" panose="02020603050405020304" pitchFamily="18" charset="0"/>
                          <a:cs typeface="Times" panose="02020603050405020304" pitchFamily="18" charset="0"/>
                        </a:rPr>
                        <a:t> for computations</a:t>
                      </a:r>
                      <a:r>
                        <a:rPr lang="en-US" sz="2400" b="0" dirty="0">
                          <a:effectLst/>
                          <a:latin typeface="Times" panose="02020603050405020304" pitchFamily="18" charset="0"/>
                          <a:cs typeface="Times" panose="02020603050405020304" pitchFamily="18" charset="0"/>
                        </a:rPr>
                        <a:t> and has in-memory processing.</a:t>
                      </a:r>
                    </a:p>
                  </a:txBody>
                  <a:tcPr marL="95250" marR="95250" marT="133350"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fontAlgn="base">
                        <a:lnSpc>
                          <a:spcPct val="100000"/>
                        </a:lnSpc>
                      </a:pPr>
                      <a:r>
                        <a:rPr lang="en-IN" sz="2400" b="1">
                          <a:effectLst/>
                          <a:latin typeface="Times" panose="02020603050405020304" pitchFamily="18" charset="0"/>
                          <a:cs typeface="Times" panose="02020603050405020304" pitchFamily="18" charset="0"/>
                        </a:rPr>
                        <a:t>Scalability</a:t>
                      </a:r>
                    </a:p>
                  </a:txBody>
                  <a:tcPr marL="38100" marR="38100" marT="70142" marB="70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00000"/>
                        </a:lnSpc>
                      </a:pPr>
                      <a:r>
                        <a:rPr lang="en-US" sz="2400" b="0" dirty="0" err="1">
                          <a:effectLst/>
                          <a:latin typeface="Times" panose="02020603050405020304" pitchFamily="18" charset="0"/>
                          <a:cs typeface="Times" panose="02020603050405020304" pitchFamily="18" charset="0"/>
                        </a:rPr>
                        <a:t>Hadoop</a:t>
                      </a:r>
                      <a:r>
                        <a:rPr lang="en-US" sz="2400" b="0" dirty="0">
                          <a:effectLst/>
                          <a:latin typeface="Times" panose="02020603050405020304" pitchFamily="18" charset="0"/>
                          <a:cs typeface="Times" panose="02020603050405020304" pitchFamily="18" charset="0"/>
                        </a:rPr>
                        <a:t> is easily </a:t>
                      </a:r>
                      <a:r>
                        <a:rPr lang="en-US" sz="2400" b="1" dirty="0">
                          <a:effectLst/>
                          <a:latin typeface="Times" panose="02020603050405020304" pitchFamily="18" charset="0"/>
                          <a:cs typeface="Times" panose="02020603050405020304" pitchFamily="18" charset="0"/>
                        </a:rPr>
                        <a:t>scalable by adding nodes and disk for storage</a:t>
                      </a:r>
                      <a:r>
                        <a:rPr lang="en-US" sz="2400" b="0" dirty="0">
                          <a:effectLst/>
                          <a:latin typeface="Times" panose="02020603050405020304" pitchFamily="18" charset="0"/>
                          <a:cs typeface="Times" panose="02020603050405020304" pitchFamily="18" charset="0"/>
                        </a:rPr>
                        <a:t>. It supports tens of thousands of nodes.</a:t>
                      </a:r>
                    </a:p>
                  </a:txBody>
                  <a:tcPr marL="95250" marR="95250" marT="133350"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00000"/>
                        </a:lnSpc>
                      </a:pPr>
                      <a:r>
                        <a:rPr lang="en-US" sz="2400" b="0" dirty="0">
                          <a:effectLst/>
                          <a:latin typeface="Times" panose="02020603050405020304" pitchFamily="18" charset="0"/>
                          <a:cs typeface="Times" panose="02020603050405020304" pitchFamily="18" charset="0"/>
                        </a:rPr>
                        <a:t>It is quite </a:t>
                      </a:r>
                      <a:r>
                        <a:rPr lang="en-US" sz="2400" b="1" dirty="0">
                          <a:effectLst/>
                          <a:latin typeface="Times" panose="02020603050405020304" pitchFamily="18" charset="0"/>
                          <a:cs typeface="Times" panose="02020603050405020304" pitchFamily="18" charset="0"/>
                        </a:rPr>
                        <a:t>difficult </a:t>
                      </a:r>
                      <a:r>
                        <a:rPr lang="en-US" sz="2400" b="0" dirty="0">
                          <a:effectLst/>
                          <a:latin typeface="Times" panose="02020603050405020304" pitchFamily="18" charset="0"/>
                          <a:cs typeface="Times" panose="02020603050405020304" pitchFamily="18" charset="0"/>
                        </a:rPr>
                        <a:t>to scale as it relies on </a:t>
                      </a:r>
                      <a:r>
                        <a:rPr lang="en-US" sz="2400" b="1" dirty="0">
                          <a:effectLst/>
                          <a:latin typeface="Times" panose="02020603050405020304" pitchFamily="18" charset="0"/>
                          <a:cs typeface="Times" panose="02020603050405020304" pitchFamily="18" charset="0"/>
                        </a:rPr>
                        <a:t>RAM for computations</a:t>
                      </a:r>
                      <a:r>
                        <a:rPr lang="en-US" sz="2400" b="0" dirty="0">
                          <a:effectLst/>
                          <a:latin typeface="Times" panose="02020603050405020304" pitchFamily="18" charset="0"/>
                          <a:cs typeface="Times" panose="02020603050405020304" pitchFamily="18" charset="0"/>
                        </a:rPr>
                        <a:t>. It supports thousands of nodes in a cluster. </a:t>
                      </a:r>
                    </a:p>
                  </a:txBody>
                  <a:tcPr marL="95250" marR="95250" marT="133350"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37804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Spark</a:t>
            </a:r>
            <a:endParaRPr lang="en-IN" dirty="0"/>
          </a:p>
        </p:txBody>
      </p:sp>
      <p:sp>
        <p:nvSpPr>
          <p:cNvPr id="4" name="TextBox 3">
            <a:extLst>
              <a:ext uri="{FF2B5EF4-FFF2-40B4-BE49-F238E27FC236}">
                <a16:creationId xmlns:a16="http://schemas.microsoft.com/office/drawing/2014/main" id="{8D053557-D34F-F71C-9909-D4923D95D0E7}"/>
              </a:ext>
            </a:extLst>
          </p:cNvPr>
          <p:cNvSpPr txBox="1"/>
          <p:nvPr/>
        </p:nvSpPr>
        <p:spPr>
          <a:xfrm>
            <a:off x="834481" y="1480785"/>
            <a:ext cx="7332132" cy="584775"/>
          </a:xfrm>
          <a:prstGeom prst="rect">
            <a:avLst/>
          </a:prstGeom>
          <a:noFill/>
        </p:spPr>
        <p:txBody>
          <a:bodyPr wrap="square">
            <a:spAutoFit/>
          </a:bodyPr>
          <a:lstStyle/>
          <a:p>
            <a:r>
              <a:rPr lang="en-IN" sz="3200" dirty="0">
                <a:latin typeface="Times" panose="02020603050405020304" pitchFamily="18" charset="0"/>
                <a:cs typeface="Times" panose="02020603050405020304" pitchFamily="18" charset="0"/>
              </a:rPr>
              <a:t>Programming Interfaces to Spark</a:t>
            </a:r>
          </a:p>
        </p:txBody>
      </p:sp>
      <p:sp>
        <p:nvSpPr>
          <p:cNvPr id="6" name="TextBox 5">
            <a:extLst>
              <a:ext uri="{FF2B5EF4-FFF2-40B4-BE49-F238E27FC236}">
                <a16:creationId xmlns:a16="http://schemas.microsoft.com/office/drawing/2014/main" id="{496E9F77-D9EC-7A49-6EC6-5186D9D09776}"/>
              </a:ext>
            </a:extLst>
          </p:cNvPr>
          <p:cNvSpPr txBox="1"/>
          <p:nvPr/>
        </p:nvSpPr>
        <p:spPr>
          <a:xfrm>
            <a:off x="834481" y="2283529"/>
            <a:ext cx="12847652" cy="954107"/>
          </a:xfrm>
          <a:prstGeom prst="rect">
            <a:avLst/>
          </a:prstGeom>
          <a:noFill/>
        </p:spPr>
        <p:txBody>
          <a:bodyPr wrap="square">
            <a:spAutoFit/>
          </a:bodyPr>
          <a:lstStyle/>
          <a:p>
            <a:r>
              <a:rPr lang="en-US" sz="2800" dirty="0">
                <a:latin typeface="Times" panose="02020603050405020304" pitchFamily="18" charset="0"/>
                <a:cs typeface="Times" panose="02020603050405020304" pitchFamily="18" charset="0"/>
              </a:rPr>
              <a:t>Spark is written in Scala, and it runs in JVMs. Spark provides native support for programming interfaces including the following: </a:t>
            </a:r>
            <a:endParaRPr lang="en-IN" sz="2800" dirty="0">
              <a:latin typeface="Times" panose="02020603050405020304" pitchFamily="18" charset="0"/>
              <a:cs typeface="Times" panose="02020603050405020304" pitchFamily="18" charset="0"/>
            </a:endParaRPr>
          </a:p>
        </p:txBody>
      </p:sp>
      <p:sp>
        <p:nvSpPr>
          <p:cNvPr id="8" name="TextBox 7">
            <a:extLst>
              <a:ext uri="{FF2B5EF4-FFF2-40B4-BE49-F238E27FC236}">
                <a16:creationId xmlns:a16="http://schemas.microsoft.com/office/drawing/2014/main" id="{E4D582C6-AAAC-E281-7ABF-1C600E36CA06}"/>
              </a:ext>
            </a:extLst>
          </p:cNvPr>
          <p:cNvSpPr txBox="1"/>
          <p:nvPr/>
        </p:nvSpPr>
        <p:spPr>
          <a:xfrm>
            <a:off x="969948" y="3394050"/>
            <a:ext cx="12847652" cy="2554545"/>
          </a:xfrm>
          <a:prstGeom prst="rect">
            <a:avLst/>
          </a:prstGeom>
          <a:noFill/>
        </p:spPr>
        <p:txBody>
          <a:bodyPr wrap="square">
            <a:spAutoFit/>
          </a:bodyPr>
          <a:lstStyle/>
          <a:p>
            <a:pPr marL="457200" indent="-457200">
              <a:buFont typeface="Wingdings" panose="05000000000000000000" pitchFamily="2" charset="2"/>
              <a:buChar char="v"/>
            </a:pPr>
            <a:r>
              <a:rPr lang="en-IN" sz="3200" dirty="0">
                <a:latin typeface="Times" panose="02020603050405020304" pitchFamily="18" charset="0"/>
                <a:cs typeface="Times" panose="02020603050405020304" pitchFamily="18" charset="0"/>
              </a:rPr>
              <a:t>Scala </a:t>
            </a:r>
          </a:p>
          <a:p>
            <a:pPr marL="457200" indent="-457200">
              <a:buFont typeface="Wingdings" panose="05000000000000000000" pitchFamily="2" charset="2"/>
              <a:buChar char="v"/>
            </a:pPr>
            <a:r>
              <a:rPr lang="en-IN" sz="3200" dirty="0">
                <a:latin typeface="Times" panose="02020603050405020304" pitchFamily="18" charset="0"/>
                <a:cs typeface="Times" panose="02020603050405020304" pitchFamily="18" charset="0"/>
              </a:rPr>
              <a:t>Python (using Python’s functional programming operators) </a:t>
            </a:r>
          </a:p>
          <a:p>
            <a:pPr marL="457200" indent="-457200">
              <a:buFont typeface="Wingdings" panose="05000000000000000000" pitchFamily="2" charset="2"/>
              <a:buChar char="v"/>
            </a:pPr>
            <a:r>
              <a:rPr lang="en-IN" sz="3200" dirty="0">
                <a:latin typeface="Times" panose="02020603050405020304" pitchFamily="18" charset="0"/>
                <a:cs typeface="Times" panose="02020603050405020304" pitchFamily="18" charset="0"/>
              </a:rPr>
              <a:t>Java </a:t>
            </a:r>
          </a:p>
          <a:p>
            <a:pPr marL="457200" indent="-457200">
              <a:buFont typeface="Wingdings" panose="05000000000000000000" pitchFamily="2" charset="2"/>
              <a:buChar char="v"/>
            </a:pPr>
            <a:r>
              <a:rPr lang="en-IN" sz="3200" dirty="0">
                <a:latin typeface="Times" panose="02020603050405020304" pitchFamily="18" charset="0"/>
                <a:cs typeface="Times" panose="02020603050405020304" pitchFamily="18" charset="0"/>
              </a:rPr>
              <a:t>SQL </a:t>
            </a:r>
          </a:p>
          <a:p>
            <a:pPr marL="457200" indent="-457200">
              <a:buFont typeface="Wingdings" panose="05000000000000000000" pitchFamily="2" charset="2"/>
              <a:buChar char="v"/>
            </a:pPr>
            <a:r>
              <a:rPr lang="en-IN" sz="3200" dirty="0">
                <a:latin typeface="Times" panose="02020603050405020304" pitchFamily="18" charset="0"/>
                <a:cs typeface="Times" panose="02020603050405020304" pitchFamily="18" charset="0"/>
              </a:rPr>
              <a:t>R</a:t>
            </a:r>
          </a:p>
        </p:txBody>
      </p:sp>
    </p:spTree>
    <p:extLst>
      <p:ext uri="{BB962C8B-B14F-4D97-AF65-F5344CB8AC3E}">
        <p14:creationId xmlns:p14="http://schemas.microsoft.com/office/powerpoint/2010/main" val="109163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Spark</a:t>
            </a:r>
            <a:endParaRPr lang="en-IN" dirty="0"/>
          </a:p>
        </p:txBody>
      </p:sp>
      <p:sp>
        <p:nvSpPr>
          <p:cNvPr id="4" name="TextBox 3">
            <a:extLst>
              <a:ext uri="{FF2B5EF4-FFF2-40B4-BE49-F238E27FC236}">
                <a16:creationId xmlns:a16="http://schemas.microsoft.com/office/drawing/2014/main" id="{63063F3F-6E11-3BB7-D9F3-9067037F5EC1}"/>
              </a:ext>
            </a:extLst>
          </p:cNvPr>
          <p:cNvSpPr txBox="1"/>
          <p:nvPr/>
        </p:nvSpPr>
        <p:spPr>
          <a:xfrm>
            <a:off x="895571" y="1599512"/>
            <a:ext cx="7927450" cy="584775"/>
          </a:xfrm>
          <a:prstGeom prst="rect">
            <a:avLst/>
          </a:prstGeom>
          <a:noFill/>
        </p:spPr>
        <p:txBody>
          <a:bodyPr wrap="square">
            <a:spAutoFit/>
          </a:bodyPr>
          <a:lstStyle/>
          <a:p>
            <a:r>
              <a:rPr lang="en-US" sz="3200" dirty="0"/>
              <a:t>Submission Types for Spark Programs</a:t>
            </a:r>
            <a:endParaRPr lang="en-IN" sz="3200" dirty="0"/>
          </a:p>
        </p:txBody>
      </p:sp>
      <p:sp>
        <p:nvSpPr>
          <p:cNvPr id="6" name="TextBox 5">
            <a:extLst>
              <a:ext uri="{FF2B5EF4-FFF2-40B4-BE49-F238E27FC236}">
                <a16:creationId xmlns:a16="http://schemas.microsoft.com/office/drawing/2014/main" id="{71EC6C69-9FAF-B4C0-FA55-699D9AAA4EB5}"/>
              </a:ext>
            </a:extLst>
          </p:cNvPr>
          <p:cNvSpPr txBox="1"/>
          <p:nvPr/>
        </p:nvSpPr>
        <p:spPr>
          <a:xfrm>
            <a:off x="1176868" y="2348005"/>
            <a:ext cx="7927450" cy="1569660"/>
          </a:xfrm>
          <a:prstGeom prst="rect">
            <a:avLst/>
          </a:prstGeom>
          <a:noFill/>
        </p:spPr>
        <p:txBody>
          <a:bodyPr wrap="square">
            <a:spAutoFit/>
          </a:bodyPr>
          <a:lstStyle/>
          <a:p>
            <a:r>
              <a:rPr lang="en-US" sz="3200" dirty="0">
                <a:latin typeface="Times" panose="02020603050405020304" pitchFamily="18" charset="0"/>
                <a:cs typeface="Times" panose="02020603050405020304" pitchFamily="18" charset="0"/>
              </a:rPr>
              <a:t>Spark programs can run </a:t>
            </a:r>
          </a:p>
          <a:p>
            <a:pPr marL="514350" indent="-514350">
              <a:buAutoNum type="arabicPeriod"/>
            </a:pPr>
            <a:r>
              <a:rPr lang="en-US" sz="3200" dirty="0">
                <a:latin typeface="Times" panose="02020603050405020304" pitchFamily="18" charset="0"/>
                <a:cs typeface="Times" panose="02020603050405020304" pitchFamily="18" charset="0"/>
              </a:rPr>
              <a:t>Interactive </a:t>
            </a:r>
          </a:p>
          <a:p>
            <a:pPr marL="514350" indent="-514350">
              <a:buAutoNum type="arabicPeriod"/>
            </a:pPr>
            <a:r>
              <a:rPr lang="en-US" sz="3200" dirty="0">
                <a:latin typeface="Times" panose="02020603050405020304" pitchFamily="18" charset="0"/>
                <a:cs typeface="Times" panose="02020603050405020304" pitchFamily="18" charset="0"/>
              </a:rPr>
              <a:t>Non-Interactive </a:t>
            </a:r>
            <a:endParaRPr lang="en-IN" sz="3200" dirty="0">
              <a:latin typeface="Times" panose="02020603050405020304" pitchFamily="18" charset="0"/>
              <a:cs typeface="Times" panose="02020603050405020304" pitchFamily="18" charset="0"/>
            </a:endParaRPr>
          </a:p>
        </p:txBody>
      </p:sp>
      <p:sp>
        <p:nvSpPr>
          <p:cNvPr id="8" name="TextBox 7">
            <a:extLst>
              <a:ext uri="{FF2B5EF4-FFF2-40B4-BE49-F238E27FC236}">
                <a16:creationId xmlns:a16="http://schemas.microsoft.com/office/drawing/2014/main" id="{31EA0061-D45B-5EC8-9ADD-CACAEE56C50D}"/>
              </a:ext>
            </a:extLst>
          </p:cNvPr>
          <p:cNvSpPr txBox="1"/>
          <p:nvPr/>
        </p:nvSpPr>
        <p:spPr>
          <a:xfrm>
            <a:off x="1176868" y="4239398"/>
            <a:ext cx="12725399" cy="1754326"/>
          </a:xfrm>
          <a:prstGeom prst="rect">
            <a:avLst/>
          </a:prstGeom>
          <a:noFill/>
        </p:spPr>
        <p:txBody>
          <a:bodyPr wrap="square">
            <a:spAutoFit/>
          </a:bodyPr>
          <a:lstStyle/>
          <a:p>
            <a:r>
              <a:rPr lang="en-US" sz="3600" dirty="0">
                <a:latin typeface="Times" panose="02020603050405020304" pitchFamily="18" charset="0"/>
                <a:cs typeface="Times" panose="02020603050405020304" pitchFamily="18" charset="0"/>
              </a:rPr>
              <a:t>Interactive programming shells are available in Python and </a:t>
            </a:r>
            <a:r>
              <a:rPr lang="en-US" sz="3600" dirty="0" err="1">
                <a:latin typeface="Times" panose="02020603050405020304" pitchFamily="18" charset="0"/>
                <a:cs typeface="Times" panose="02020603050405020304" pitchFamily="18" charset="0"/>
              </a:rPr>
              <a:t>Scala</a:t>
            </a:r>
            <a:r>
              <a:rPr lang="en-US" sz="3600" dirty="0">
                <a:latin typeface="Times" panose="02020603050405020304" pitchFamily="18" charset="0"/>
                <a:cs typeface="Times" panose="02020603050405020304" pitchFamily="18" charset="0"/>
              </a:rPr>
              <a:t>.</a:t>
            </a:r>
          </a:p>
          <a:p>
            <a:r>
              <a:rPr lang="en-US" sz="3600" dirty="0">
                <a:latin typeface="Times" panose="02020603050405020304" pitchFamily="18" charset="0"/>
                <a:cs typeface="Times" panose="02020603050405020304" pitchFamily="18" charset="0"/>
              </a:rPr>
              <a:t>Interactive R and SQL shells are included with Spark as well</a:t>
            </a:r>
            <a:endParaRPr lang="en-IN" sz="3600" dirty="0">
              <a:latin typeface="Times" panose="02020603050405020304" pitchFamily="18" charset="0"/>
              <a:cs typeface="Times" panose="02020603050405020304" pitchFamily="18" charset="0"/>
            </a:endParaRPr>
          </a:p>
          <a:p>
            <a:endParaRPr lang="en-IN" sz="36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1185087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Spark</a:t>
            </a:r>
            <a:endParaRPr lang="en-IN" dirty="0"/>
          </a:p>
        </p:txBody>
      </p:sp>
      <p:pic>
        <p:nvPicPr>
          <p:cNvPr id="3" name="Picture 2">
            <a:extLst>
              <a:ext uri="{FF2B5EF4-FFF2-40B4-BE49-F238E27FC236}">
                <a16:creationId xmlns:a16="http://schemas.microsoft.com/office/drawing/2014/main" id="{A79FF55D-2426-A607-5CAB-6B60C6179C6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0610" y="1728891"/>
            <a:ext cx="12368590" cy="6257897"/>
          </a:xfrm>
          <a:prstGeom prst="rect">
            <a:avLst/>
          </a:prstGeom>
          <a:noFill/>
          <a:ln>
            <a:noFill/>
          </a:ln>
        </p:spPr>
      </p:pic>
      <p:sp>
        <p:nvSpPr>
          <p:cNvPr id="7" name="TextBox 6">
            <a:extLst>
              <a:ext uri="{FF2B5EF4-FFF2-40B4-BE49-F238E27FC236}">
                <a16:creationId xmlns:a16="http://schemas.microsoft.com/office/drawing/2014/main" id="{1F2A7858-0EEA-9720-D403-AFFD451A5F6D}"/>
              </a:ext>
            </a:extLst>
          </p:cNvPr>
          <p:cNvSpPr txBox="1"/>
          <p:nvPr/>
        </p:nvSpPr>
        <p:spPr>
          <a:xfrm>
            <a:off x="6463787" y="1236448"/>
            <a:ext cx="7332132" cy="492443"/>
          </a:xfrm>
          <a:prstGeom prst="rect">
            <a:avLst/>
          </a:prstGeom>
          <a:noFill/>
        </p:spPr>
        <p:txBody>
          <a:bodyPr wrap="square">
            <a:spAutoFit/>
          </a:bodyPr>
          <a:lstStyle/>
          <a:p>
            <a:r>
              <a:rPr lang="en-IN" dirty="0" err="1"/>
              <a:t>PySpark</a:t>
            </a:r>
            <a:r>
              <a:rPr lang="en-IN" dirty="0"/>
              <a:t> shell</a:t>
            </a:r>
          </a:p>
        </p:txBody>
      </p:sp>
    </p:spTree>
    <p:extLst>
      <p:ext uri="{BB962C8B-B14F-4D97-AF65-F5344CB8AC3E}">
        <p14:creationId xmlns:p14="http://schemas.microsoft.com/office/powerpoint/2010/main" val="3946509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Spark</a:t>
            </a:r>
            <a:endParaRPr lang="en-IN" dirty="0"/>
          </a:p>
        </p:txBody>
      </p:sp>
      <p:sp>
        <p:nvSpPr>
          <p:cNvPr id="4" name="TextBox 3">
            <a:extLst>
              <a:ext uri="{FF2B5EF4-FFF2-40B4-BE49-F238E27FC236}">
                <a16:creationId xmlns:a16="http://schemas.microsoft.com/office/drawing/2014/main" id="{22B1F61E-EDE4-E9C5-B379-6B5FFDD8787B}"/>
              </a:ext>
            </a:extLst>
          </p:cNvPr>
          <p:cNvSpPr txBox="1"/>
          <p:nvPr/>
        </p:nvSpPr>
        <p:spPr>
          <a:xfrm>
            <a:off x="5799667" y="1480785"/>
            <a:ext cx="7332132" cy="492443"/>
          </a:xfrm>
          <a:prstGeom prst="rect">
            <a:avLst/>
          </a:prstGeom>
          <a:noFill/>
        </p:spPr>
        <p:txBody>
          <a:bodyPr wrap="square">
            <a:spAutoFit/>
          </a:bodyPr>
          <a:lstStyle/>
          <a:p>
            <a:r>
              <a:rPr lang="en-IN" dirty="0"/>
              <a:t>Scala shell </a:t>
            </a:r>
          </a:p>
        </p:txBody>
      </p:sp>
      <p:pic>
        <p:nvPicPr>
          <p:cNvPr id="5" name="Picture 4">
            <a:extLst>
              <a:ext uri="{FF2B5EF4-FFF2-40B4-BE49-F238E27FC236}">
                <a16:creationId xmlns:a16="http://schemas.microsoft.com/office/drawing/2014/main" id="{1F235A3B-1CB7-6469-852B-3B0C1BBDBE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1067" y="1973228"/>
            <a:ext cx="11370732" cy="5817251"/>
          </a:xfrm>
          <a:prstGeom prst="rect">
            <a:avLst/>
          </a:prstGeom>
          <a:noFill/>
          <a:ln>
            <a:noFill/>
          </a:ln>
        </p:spPr>
      </p:pic>
    </p:spTree>
    <p:extLst>
      <p:ext uri="{BB962C8B-B14F-4D97-AF65-F5344CB8AC3E}">
        <p14:creationId xmlns:p14="http://schemas.microsoft.com/office/powerpoint/2010/main" val="3136124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Spark</a:t>
            </a:r>
            <a:endParaRPr lang="en-IN" dirty="0"/>
          </a:p>
        </p:txBody>
      </p:sp>
      <p:sp>
        <p:nvSpPr>
          <p:cNvPr id="4" name="TextBox 3">
            <a:extLst>
              <a:ext uri="{FF2B5EF4-FFF2-40B4-BE49-F238E27FC236}">
                <a16:creationId xmlns:a16="http://schemas.microsoft.com/office/drawing/2014/main" id="{4AD6053C-AA17-529B-5D23-1B26A0984F7F}"/>
              </a:ext>
            </a:extLst>
          </p:cNvPr>
          <p:cNvSpPr txBox="1"/>
          <p:nvPr/>
        </p:nvSpPr>
        <p:spPr>
          <a:xfrm>
            <a:off x="956661" y="1690469"/>
            <a:ext cx="12539206" cy="1692771"/>
          </a:xfrm>
          <a:prstGeom prst="rect">
            <a:avLst/>
          </a:prstGeom>
          <a:noFill/>
        </p:spPr>
        <p:txBody>
          <a:bodyPr wrap="square">
            <a:spAutoFit/>
          </a:bodyPr>
          <a:lstStyle/>
          <a:p>
            <a:r>
              <a:rPr lang="en-US" dirty="0"/>
              <a:t>Non-interactive or Batch Submission </a:t>
            </a:r>
          </a:p>
          <a:p>
            <a:endParaRPr lang="en-US" dirty="0"/>
          </a:p>
          <a:p>
            <a:r>
              <a:rPr lang="en-US" dirty="0"/>
              <a:t>Non-interactive applications can be submitted using the spark-submit command, </a:t>
            </a:r>
          </a:p>
          <a:p>
            <a:r>
              <a:rPr lang="en-US" dirty="0"/>
              <a:t>as shown below</a:t>
            </a:r>
            <a:endParaRPr lang="en-IN" dirty="0"/>
          </a:p>
        </p:txBody>
      </p:sp>
      <p:sp>
        <p:nvSpPr>
          <p:cNvPr id="6" name="TextBox 5">
            <a:extLst>
              <a:ext uri="{FF2B5EF4-FFF2-40B4-BE49-F238E27FC236}">
                <a16:creationId xmlns:a16="http://schemas.microsoft.com/office/drawing/2014/main" id="{ABB70987-B703-AD67-5BD0-EF0696B0BDC9}"/>
              </a:ext>
            </a:extLst>
          </p:cNvPr>
          <p:cNvSpPr txBox="1"/>
          <p:nvPr/>
        </p:nvSpPr>
        <p:spPr>
          <a:xfrm>
            <a:off x="2311400" y="3592924"/>
            <a:ext cx="10591799" cy="3293209"/>
          </a:xfrm>
          <a:prstGeom prst="rect">
            <a:avLst/>
          </a:prstGeom>
          <a:noFill/>
        </p:spPr>
        <p:txBody>
          <a:bodyPr wrap="square">
            <a:spAutoFit/>
          </a:bodyPr>
          <a:lstStyle/>
          <a:p>
            <a:r>
              <a:rPr lang="en-IN" dirty="0"/>
              <a:t>$SPARK_HOME/bin/spark-submit \ </a:t>
            </a:r>
          </a:p>
          <a:p>
            <a:r>
              <a:rPr lang="en-IN" dirty="0"/>
              <a:t>--class </a:t>
            </a:r>
            <a:r>
              <a:rPr lang="en-IN" dirty="0" err="1"/>
              <a:t>org.apache.spark.examples.SparkPi</a:t>
            </a:r>
            <a:r>
              <a:rPr lang="en-IN" dirty="0"/>
              <a:t> \ </a:t>
            </a:r>
          </a:p>
          <a:p>
            <a:r>
              <a:rPr lang="en-IN" dirty="0"/>
              <a:t>--master yarn-cluster \ </a:t>
            </a:r>
          </a:p>
          <a:p>
            <a:r>
              <a:rPr lang="en-IN" dirty="0"/>
              <a:t>--</a:t>
            </a:r>
            <a:r>
              <a:rPr lang="en-IN" dirty="0" err="1"/>
              <a:t>num</a:t>
            </a:r>
            <a:r>
              <a:rPr lang="en-IN" dirty="0"/>
              <a:t>-executors 4 \ </a:t>
            </a:r>
          </a:p>
          <a:p>
            <a:r>
              <a:rPr lang="en-IN" dirty="0"/>
              <a:t>--driver-memory 10g \ </a:t>
            </a:r>
          </a:p>
          <a:p>
            <a:r>
              <a:rPr lang="en-IN" dirty="0"/>
              <a:t>--executor-memory 10g \ </a:t>
            </a:r>
          </a:p>
          <a:p>
            <a:r>
              <a:rPr lang="en-IN" dirty="0"/>
              <a:t>--executor-cores 1 \ </a:t>
            </a:r>
          </a:p>
          <a:p>
            <a:r>
              <a:rPr lang="en-IN" dirty="0"/>
              <a:t>$SPARK_HOME/examples/jars/spark-examples*.jar 10</a:t>
            </a:r>
          </a:p>
        </p:txBody>
      </p:sp>
    </p:spTree>
    <p:extLst>
      <p:ext uri="{BB962C8B-B14F-4D97-AF65-F5344CB8AC3E}">
        <p14:creationId xmlns:p14="http://schemas.microsoft.com/office/powerpoint/2010/main" val="1668518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Spark</a:t>
            </a:r>
            <a:endParaRPr lang="en-IN" dirty="0"/>
          </a:p>
        </p:txBody>
      </p:sp>
      <p:sp>
        <p:nvSpPr>
          <p:cNvPr id="5" name="TextBox 4">
            <a:extLst>
              <a:ext uri="{FF2B5EF4-FFF2-40B4-BE49-F238E27FC236}">
                <a16:creationId xmlns:a16="http://schemas.microsoft.com/office/drawing/2014/main" id="{E6E013F1-5E0F-FDB3-9226-31BAAF3D92D8}"/>
              </a:ext>
            </a:extLst>
          </p:cNvPr>
          <p:cNvSpPr txBox="1"/>
          <p:nvPr/>
        </p:nvSpPr>
        <p:spPr>
          <a:xfrm>
            <a:off x="895571" y="1480785"/>
            <a:ext cx="10314296" cy="646331"/>
          </a:xfrm>
          <a:prstGeom prst="rect">
            <a:avLst/>
          </a:prstGeom>
          <a:noFill/>
        </p:spPr>
        <p:txBody>
          <a:bodyPr wrap="square">
            <a:spAutoFit/>
          </a:bodyPr>
          <a:lstStyle/>
          <a:p>
            <a:r>
              <a:rPr lang="en-US" sz="3600" b="1" dirty="0">
                <a:latin typeface="Times" panose="02020603050405020304" pitchFamily="18" charset="0"/>
                <a:cs typeface="Times" panose="02020603050405020304" pitchFamily="18" charset="0"/>
              </a:rPr>
              <a:t>Input/Output Types for Spark Applications</a:t>
            </a:r>
            <a:endParaRPr lang="en-IN" sz="3600" b="1" dirty="0">
              <a:latin typeface="Times" panose="02020603050405020304" pitchFamily="18" charset="0"/>
              <a:cs typeface="Times" panose="02020603050405020304" pitchFamily="18" charset="0"/>
            </a:endParaRPr>
          </a:p>
        </p:txBody>
      </p:sp>
      <p:sp>
        <p:nvSpPr>
          <p:cNvPr id="8" name="TextBox 7">
            <a:extLst>
              <a:ext uri="{FF2B5EF4-FFF2-40B4-BE49-F238E27FC236}">
                <a16:creationId xmlns:a16="http://schemas.microsoft.com/office/drawing/2014/main" id="{F82FB00B-629B-EF61-1C2A-16AD019D2897}"/>
              </a:ext>
            </a:extLst>
          </p:cNvPr>
          <p:cNvSpPr txBox="1"/>
          <p:nvPr/>
        </p:nvSpPr>
        <p:spPr>
          <a:xfrm>
            <a:off x="1134532" y="2979070"/>
            <a:ext cx="11887201" cy="2862322"/>
          </a:xfrm>
          <a:prstGeom prst="rect">
            <a:avLst/>
          </a:prstGeom>
          <a:noFill/>
        </p:spPr>
        <p:txBody>
          <a:bodyPr wrap="square">
            <a:spAutoFit/>
          </a:bodyPr>
          <a:lstStyle/>
          <a:p>
            <a:r>
              <a:rPr lang="en-US" sz="3600" dirty="0">
                <a:latin typeface="Times" panose="02020603050405020304" pitchFamily="18" charset="0"/>
                <a:cs typeface="Times" panose="02020603050405020304" pitchFamily="18" charset="0"/>
              </a:rPr>
              <a:t>Local or network filesystems </a:t>
            </a:r>
          </a:p>
          <a:p>
            <a:r>
              <a:rPr lang="en-US" sz="3600" dirty="0">
                <a:latin typeface="Times" panose="02020603050405020304" pitchFamily="18" charset="0"/>
                <a:cs typeface="Times" panose="02020603050405020304" pitchFamily="18" charset="0"/>
              </a:rPr>
              <a:t>Object storage such as Amazon S3 or </a:t>
            </a:r>
            <a:r>
              <a:rPr lang="en-US" sz="3600" dirty="0" err="1">
                <a:latin typeface="Times" panose="02020603050405020304" pitchFamily="18" charset="0"/>
                <a:cs typeface="Times" panose="02020603050405020304" pitchFamily="18" charset="0"/>
              </a:rPr>
              <a:t>Ceph</a:t>
            </a:r>
            <a:r>
              <a:rPr lang="en-US" sz="3600" dirty="0">
                <a:latin typeface="Times" panose="02020603050405020304" pitchFamily="18" charset="0"/>
                <a:cs typeface="Times" panose="02020603050405020304" pitchFamily="18" charset="0"/>
              </a:rPr>
              <a:t> </a:t>
            </a:r>
          </a:p>
          <a:p>
            <a:r>
              <a:rPr lang="en-US" sz="3600" dirty="0">
                <a:latin typeface="Times" panose="02020603050405020304" pitchFamily="18" charset="0"/>
                <a:cs typeface="Times" panose="02020603050405020304" pitchFamily="18" charset="0"/>
              </a:rPr>
              <a:t>Relational database systems </a:t>
            </a:r>
          </a:p>
          <a:p>
            <a:r>
              <a:rPr lang="en-US" sz="3600" dirty="0">
                <a:latin typeface="Times" panose="02020603050405020304" pitchFamily="18" charset="0"/>
                <a:cs typeface="Times" panose="02020603050405020304" pitchFamily="18" charset="0"/>
              </a:rPr>
              <a:t>NoSQL stores, including Cassandra, HBase, and others </a:t>
            </a:r>
          </a:p>
          <a:p>
            <a:r>
              <a:rPr lang="en-US" sz="3600" dirty="0">
                <a:latin typeface="Times" panose="02020603050405020304" pitchFamily="18" charset="0"/>
                <a:cs typeface="Times" panose="02020603050405020304" pitchFamily="18" charset="0"/>
              </a:rPr>
              <a:t>Messaging systems such as Kafka</a:t>
            </a:r>
            <a:endParaRPr lang="en-IN" sz="36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1570981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A914D29-2B6B-EA57-A5B4-8B6021C9F06C}"/>
              </a:ext>
            </a:extLst>
          </p:cNvPr>
          <p:cNvPicPr>
            <a:picLocks noChangeAspect="1"/>
          </p:cNvPicPr>
          <p:nvPr/>
        </p:nvPicPr>
        <p:blipFill>
          <a:blip r:embed="rId2"/>
          <a:stretch>
            <a:fillRect/>
          </a:stretch>
        </p:blipFill>
        <p:spPr>
          <a:xfrm>
            <a:off x="389467" y="189755"/>
            <a:ext cx="13876200" cy="7735044"/>
          </a:xfrm>
          <a:prstGeom prst="rect">
            <a:avLst/>
          </a:prstGeom>
        </p:spPr>
      </p:pic>
    </p:spTree>
    <p:extLst>
      <p:ext uri="{BB962C8B-B14F-4D97-AF65-F5344CB8AC3E}">
        <p14:creationId xmlns:p14="http://schemas.microsoft.com/office/powerpoint/2010/main" val="2504968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Spark</a:t>
            </a:r>
            <a:endParaRPr lang="en-IN" dirty="0"/>
          </a:p>
        </p:txBody>
      </p:sp>
      <p:sp>
        <p:nvSpPr>
          <p:cNvPr id="4" name="TextBox 3">
            <a:extLst>
              <a:ext uri="{FF2B5EF4-FFF2-40B4-BE49-F238E27FC236}">
                <a16:creationId xmlns:a16="http://schemas.microsoft.com/office/drawing/2014/main" id="{03A2D4DC-FBFB-38E8-0C2B-D3F639AF0F8F}"/>
              </a:ext>
            </a:extLst>
          </p:cNvPr>
          <p:cNvSpPr txBox="1"/>
          <p:nvPr/>
        </p:nvSpPr>
        <p:spPr>
          <a:xfrm>
            <a:off x="895571" y="1480785"/>
            <a:ext cx="7332132" cy="646331"/>
          </a:xfrm>
          <a:prstGeom prst="rect">
            <a:avLst/>
          </a:prstGeom>
          <a:noFill/>
        </p:spPr>
        <p:txBody>
          <a:bodyPr wrap="square">
            <a:spAutoFit/>
          </a:bodyPr>
          <a:lstStyle/>
          <a:p>
            <a:r>
              <a:rPr lang="en-IN" sz="3600" b="1" dirty="0">
                <a:latin typeface="Times" panose="02020603050405020304" pitchFamily="18" charset="0"/>
                <a:cs typeface="Times" panose="02020603050405020304" pitchFamily="18" charset="0"/>
              </a:rPr>
              <a:t>The Spark RDD</a:t>
            </a:r>
          </a:p>
        </p:txBody>
      </p:sp>
      <p:sp>
        <p:nvSpPr>
          <p:cNvPr id="6" name="TextBox 5">
            <a:extLst>
              <a:ext uri="{FF2B5EF4-FFF2-40B4-BE49-F238E27FC236}">
                <a16:creationId xmlns:a16="http://schemas.microsoft.com/office/drawing/2014/main" id="{FC089854-5B8F-CF9B-CDEB-92CD361D452A}"/>
              </a:ext>
            </a:extLst>
          </p:cNvPr>
          <p:cNvSpPr txBox="1"/>
          <p:nvPr/>
        </p:nvSpPr>
        <p:spPr>
          <a:xfrm>
            <a:off x="1075267" y="2486627"/>
            <a:ext cx="13368866" cy="4031873"/>
          </a:xfrm>
          <a:prstGeom prst="rect">
            <a:avLst/>
          </a:prstGeom>
          <a:noFill/>
        </p:spPr>
        <p:txBody>
          <a:bodyPr wrap="square">
            <a:spAutoFit/>
          </a:bodyPr>
          <a:lstStyle/>
          <a:p>
            <a:pPr marL="457200" indent="-457200" algn="just">
              <a:buFont typeface="Wingdings" panose="05000000000000000000" pitchFamily="2" charset="2"/>
              <a:buChar char="Ø"/>
            </a:pPr>
            <a:r>
              <a:rPr lang="en-IN" sz="3200" dirty="0">
                <a:latin typeface="Times" panose="02020603050405020304" pitchFamily="18" charset="0"/>
                <a:cs typeface="Times" panose="02020603050405020304" pitchFamily="18" charset="0"/>
              </a:rPr>
              <a:t>Spark Resilient Distributed Dataset (RDD) </a:t>
            </a:r>
            <a:r>
              <a:rPr lang="en-US" sz="3200" dirty="0">
                <a:latin typeface="Times" panose="02020603050405020304" pitchFamily="18" charset="0"/>
                <a:cs typeface="Times" panose="02020603050405020304" pitchFamily="18" charset="0"/>
              </a:rPr>
              <a:t>the primary </a:t>
            </a:r>
            <a:r>
              <a:rPr lang="en-US" sz="3200" b="1" dirty="0">
                <a:latin typeface="Times" panose="02020603050405020304" pitchFamily="18" charset="0"/>
                <a:cs typeface="Times" panose="02020603050405020304" pitchFamily="18" charset="0"/>
              </a:rPr>
              <a:t>data abstraction structure for Spark applications</a:t>
            </a:r>
            <a:r>
              <a:rPr lang="en-US" sz="3200" dirty="0">
                <a:latin typeface="Times" panose="02020603050405020304" pitchFamily="18" charset="0"/>
                <a:cs typeface="Times" panose="02020603050405020304" pitchFamily="18" charset="0"/>
              </a:rPr>
              <a:t>, is one of the main differentiators between Spark and other cluster computing frameworks. </a:t>
            </a:r>
          </a:p>
          <a:p>
            <a:pPr marL="457200" indent="-457200" algn="just">
              <a:buFont typeface="Wingdings" panose="05000000000000000000" pitchFamily="2" charset="2"/>
              <a:buChar char="Ø"/>
            </a:pPr>
            <a:r>
              <a:rPr lang="en-US" sz="3200" dirty="0">
                <a:latin typeface="Times" panose="02020603050405020304" pitchFamily="18" charset="0"/>
                <a:cs typeface="Times" panose="02020603050405020304" pitchFamily="18" charset="0"/>
              </a:rPr>
              <a:t>Spark RDDs can be thought of as </a:t>
            </a:r>
            <a:r>
              <a:rPr lang="en-US" sz="3200" b="1" dirty="0">
                <a:latin typeface="Times" panose="02020603050405020304" pitchFamily="18" charset="0"/>
                <a:cs typeface="Times" panose="02020603050405020304" pitchFamily="18" charset="0"/>
              </a:rPr>
              <a:t>in-memory collections </a:t>
            </a:r>
            <a:r>
              <a:rPr lang="en-US" sz="3200" dirty="0">
                <a:latin typeface="Times" panose="02020603050405020304" pitchFamily="18" charset="0"/>
                <a:cs typeface="Times" panose="02020603050405020304" pitchFamily="18" charset="0"/>
              </a:rPr>
              <a:t>of </a:t>
            </a:r>
            <a:r>
              <a:rPr lang="en-US" sz="3200" b="1" dirty="0">
                <a:latin typeface="Times" panose="02020603050405020304" pitchFamily="18" charset="0"/>
                <a:cs typeface="Times" panose="02020603050405020304" pitchFamily="18" charset="0"/>
              </a:rPr>
              <a:t>data distributed </a:t>
            </a:r>
            <a:r>
              <a:rPr lang="en-US" sz="3200" dirty="0">
                <a:latin typeface="Times" panose="02020603050405020304" pitchFamily="18" charset="0"/>
                <a:cs typeface="Times" panose="02020603050405020304" pitchFamily="18" charset="0"/>
              </a:rPr>
              <a:t>across a cluster. </a:t>
            </a:r>
          </a:p>
          <a:p>
            <a:pPr marL="457200" indent="-457200" algn="just">
              <a:buFont typeface="Wingdings" panose="05000000000000000000" pitchFamily="2" charset="2"/>
              <a:buChar char="Ø"/>
            </a:pPr>
            <a:r>
              <a:rPr lang="en-US" sz="3200" dirty="0">
                <a:latin typeface="Times" panose="02020603050405020304" pitchFamily="18" charset="0"/>
                <a:cs typeface="Times" panose="02020603050405020304" pitchFamily="18" charset="0"/>
              </a:rPr>
              <a:t>Spark programs using the Spark core API consist of </a:t>
            </a:r>
            <a:r>
              <a:rPr lang="en-US" sz="3200" b="1" dirty="0">
                <a:latin typeface="Times" panose="02020603050405020304" pitchFamily="18" charset="0"/>
                <a:cs typeface="Times" panose="02020603050405020304" pitchFamily="18" charset="0"/>
              </a:rPr>
              <a:t>loading input data into an RDD</a:t>
            </a:r>
            <a:r>
              <a:rPr lang="en-US" sz="3200" dirty="0">
                <a:latin typeface="Times" panose="02020603050405020304" pitchFamily="18" charset="0"/>
                <a:cs typeface="Times" panose="02020603050405020304" pitchFamily="18" charset="0"/>
              </a:rPr>
              <a:t>, </a:t>
            </a:r>
            <a:r>
              <a:rPr lang="en-US" sz="3200" b="1" dirty="0">
                <a:latin typeface="Times" panose="02020603050405020304" pitchFamily="18" charset="0"/>
                <a:cs typeface="Times" panose="02020603050405020304" pitchFamily="18" charset="0"/>
              </a:rPr>
              <a:t>transforming</a:t>
            </a:r>
            <a:r>
              <a:rPr lang="en-US" sz="3200" dirty="0">
                <a:latin typeface="Times" panose="02020603050405020304" pitchFamily="18" charset="0"/>
                <a:cs typeface="Times" panose="02020603050405020304" pitchFamily="18" charset="0"/>
              </a:rPr>
              <a:t> the RDD into subsequent RDDs, and then </a:t>
            </a:r>
            <a:r>
              <a:rPr lang="en-US" sz="3200" b="1" dirty="0">
                <a:latin typeface="Times" panose="02020603050405020304" pitchFamily="18" charset="0"/>
                <a:cs typeface="Times" panose="02020603050405020304" pitchFamily="18" charset="0"/>
              </a:rPr>
              <a:t>storing</a:t>
            </a:r>
            <a:r>
              <a:rPr lang="en-US" sz="3200" dirty="0">
                <a:latin typeface="Times" panose="02020603050405020304" pitchFamily="18" charset="0"/>
                <a:cs typeface="Times" panose="02020603050405020304" pitchFamily="18" charset="0"/>
              </a:rPr>
              <a:t> or </a:t>
            </a:r>
            <a:r>
              <a:rPr lang="en-US" sz="3200" b="1" dirty="0">
                <a:latin typeface="Times" panose="02020603050405020304" pitchFamily="18" charset="0"/>
                <a:cs typeface="Times" panose="02020603050405020304" pitchFamily="18" charset="0"/>
              </a:rPr>
              <a:t>presenting </a:t>
            </a:r>
            <a:r>
              <a:rPr lang="en-US" sz="3200" dirty="0">
                <a:latin typeface="Times" panose="02020603050405020304" pitchFamily="18" charset="0"/>
                <a:cs typeface="Times" panose="02020603050405020304" pitchFamily="18" charset="0"/>
              </a:rPr>
              <a:t>the final output for an application from the </a:t>
            </a:r>
            <a:r>
              <a:rPr lang="en-US" sz="3200" b="1" dirty="0">
                <a:latin typeface="Times" panose="02020603050405020304" pitchFamily="18" charset="0"/>
                <a:cs typeface="Times" panose="02020603050405020304" pitchFamily="18" charset="0"/>
              </a:rPr>
              <a:t>resulting final RDD.</a:t>
            </a:r>
            <a:endParaRPr lang="en-IN" sz="3200" b="1"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792169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Spark</a:t>
            </a:r>
            <a:endParaRPr lang="en-IN" dirty="0"/>
          </a:p>
        </p:txBody>
      </p:sp>
      <p:sp>
        <p:nvSpPr>
          <p:cNvPr id="4" name="TextBox 3">
            <a:extLst>
              <a:ext uri="{FF2B5EF4-FFF2-40B4-BE49-F238E27FC236}">
                <a16:creationId xmlns:a16="http://schemas.microsoft.com/office/drawing/2014/main" id="{E02D5D85-0A00-9E12-57A9-4C74901F6C72}"/>
              </a:ext>
            </a:extLst>
          </p:cNvPr>
          <p:cNvSpPr txBox="1"/>
          <p:nvPr/>
        </p:nvSpPr>
        <p:spPr>
          <a:xfrm>
            <a:off x="895571" y="1480785"/>
            <a:ext cx="7332132" cy="584775"/>
          </a:xfrm>
          <a:prstGeom prst="rect">
            <a:avLst/>
          </a:prstGeom>
          <a:noFill/>
        </p:spPr>
        <p:txBody>
          <a:bodyPr wrap="square">
            <a:spAutoFit/>
          </a:bodyPr>
          <a:lstStyle/>
          <a:p>
            <a:r>
              <a:rPr lang="en-US" sz="3200" dirty="0">
                <a:latin typeface="Times" panose="02020603050405020304" pitchFamily="18" charset="0"/>
                <a:cs typeface="Times" panose="02020603050405020304" pitchFamily="18" charset="0"/>
              </a:rPr>
              <a:t>HDFS as a Data Source for Spark </a:t>
            </a:r>
            <a:endParaRPr lang="en-IN" sz="3200" dirty="0">
              <a:latin typeface="Times" panose="02020603050405020304" pitchFamily="18" charset="0"/>
              <a:cs typeface="Times" panose="02020603050405020304" pitchFamily="18" charset="0"/>
            </a:endParaRPr>
          </a:p>
        </p:txBody>
      </p:sp>
      <p:sp>
        <p:nvSpPr>
          <p:cNvPr id="6" name="TextBox 5">
            <a:extLst>
              <a:ext uri="{FF2B5EF4-FFF2-40B4-BE49-F238E27FC236}">
                <a16:creationId xmlns:a16="http://schemas.microsoft.com/office/drawing/2014/main" id="{15856B0D-A98F-313F-87EB-4EFEA1908C79}"/>
              </a:ext>
            </a:extLst>
          </p:cNvPr>
          <p:cNvSpPr txBox="1"/>
          <p:nvPr/>
        </p:nvSpPr>
        <p:spPr>
          <a:xfrm>
            <a:off x="895570" y="2220711"/>
            <a:ext cx="13734829" cy="4524315"/>
          </a:xfrm>
          <a:prstGeom prst="rect">
            <a:avLst/>
          </a:prstGeom>
          <a:noFill/>
        </p:spPr>
        <p:txBody>
          <a:bodyPr wrap="square">
            <a:spAutoFit/>
          </a:bodyPr>
          <a:lstStyle/>
          <a:p>
            <a:pPr marL="457200" indent="-457200">
              <a:buFont typeface="Wingdings" panose="05000000000000000000" pitchFamily="2" charset="2"/>
              <a:buChar char="Ø"/>
            </a:pPr>
            <a:r>
              <a:rPr lang="en-US" sz="3200" dirty="0">
                <a:latin typeface="Times" panose="02020603050405020304" pitchFamily="18" charset="0"/>
                <a:cs typeface="Times" panose="02020603050405020304" pitchFamily="18" charset="0"/>
              </a:rPr>
              <a:t>Spark can be deployed as a processing framework for data in Hadoop, typically in HDFS. </a:t>
            </a:r>
          </a:p>
          <a:p>
            <a:endParaRPr lang="en-US" sz="3200" dirty="0">
              <a:latin typeface="Times" panose="02020603050405020304" pitchFamily="18" charset="0"/>
              <a:cs typeface="Times" panose="02020603050405020304" pitchFamily="18" charset="0"/>
            </a:endParaRPr>
          </a:p>
          <a:p>
            <a:pPr marL="457200" indent="-457200">
              <a:buFont typeface="Wingdings" panose="05000000000000000000" pitchFamily="2" charset="2"/>
              <a:buChar char="Ø"/>
            </a:pPr>
            <a:r>
              <a:rPr lang="en-US" sz="3200" dirty="0">
                <a:latin typeface="Times" panose="02020603050405020304" pitchFamily="18" charset="0"/>
                <a:cs typeface="Times" panose="02020603050405020304" pitchFamily="18" charset="0"/>
              </a:rPr>
              <a:t>Spark has built-in support for reading and writing to and from HDFS in various file formats such as</a:t>
            </a:r>
          </a:p>
          <a:p>
            <a:pPr marL="1110212" lvl="1" indent="-457200">
              <a:buFont typeface="Arial" panose="020B0604020202020204" pitchFamily="34" charset="0"/>
              <a:buChar char="•"/>
            </a:pPr>
            <a:r>
              <a:rPr lang="fr-FR" sz="3200" dirty="0">
                <a:latin typeface="Times" panose="02020603050405020304" pitchFamily="18" charset="0"/>
                <a:cs typeface="Times" panose="02020603050405020304" pitchFamily="18" charset="0"/>
              </a:rPr>
              <a:t>Native </a:t>
            </a:r>
            <a:r>
              <a:rPr lang="fr-FR" sz="3200" dirty="0" err="1">
                <a:latin typeface="Times" panose="02020603050405020304" pitchFamily="18" charset="0"/>
                <a:cs typeface="Times" panose="02020603050405020304" pitchFamily="18" charset="0"/>
              </a:rPr>
              <a:t>text</a:t>
            </a:r>
            <a:r>
              <a:rPr lang="fr-FR" sz="3200" dirty="0">
                <a:latin typeface="Times" panose="02020603050405020304" pitchFamily="18" charset="0"/>
                <a:cs typeface="Times" panose="02020603050405020304" pitchFamily="18" charset="0"/>
              </a:rPr>
              <a:t> file format </a:t>
            </a:r>
          </a:p>
          <a:p>
            <a:pPr marL="1110212" lvl="1" indent="-457200">
              <a:buFont typeface="Arial" panose="020B0604020202020204" pitchFamily="34" charset="0"/>
              <a:buChar char="•"/>
            </a:pPr>
            <a:r>
              <a:rPr lang="fr-FR" sz="3200" dirty="0" err="1">
                <a:latin typeface="Times" panose="02020603050405020304" pitchFamily="18" charset="0"/>
                <a:cs typeface="Times" panose="02020603050405020304" pitchFamily="18" charset="0"/>
              </a:rPr>
              <a:t>Sequence</a:t>
            </a:r>
            <a:r>
              <a:rPr lang="fr-FR" sz="3200" dirty="0">
                <a:latin typeface="Times" panose="02020603050405020304" pitchFamily="18" charset="0"/>
                <a:cs typeface="Times" panose="02020603050405020304" pitchFamily="18" charset="0"/>
              </a:rPr>
              <a:t> file format </a:t>
            </a:r>
          </a:p>
          <a:p>
            <a:pPr marL="1110212" lvl="1" indent="-457200">
              <a:buFont typeface="Arial" panose="020B0604020202020204" pitchFamily="34" charset="0"/>
              <a:buChar char="•"/>
            </a:pPr>
            <a:r>
              <a:rPr lang="fr-FR" sz="3200" dirty="0">
                <a:latin typeface="Times" panose="02020603050405020304" pitchFamily="18" charset="0"/>
                <a:cs typeface="Times" panose="02020603050405020304" pitchFamily="18" charset="0"/>
              </a:rPr>
              <a:t>Parquet format </a:t>
            </a:r>
            <a:endParaRPr lang="en-IN" sz="3200" dirty="0">
              <a:latin typeface="Times" panose="02020603050405020304" pitchFamily="18" charset="0"/>
              <a:cs typeface="Times" panose="02020603050405020304" pitchFamily="18" charset="0"/>
            </a:endParaRPr>
          </a:p>
          <a:p>
            <a:endParaRPr lang="en-IN" sz="32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372965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4481" y="98331"/>
            <a:ext cx="7454312" cy="1005842"/>
          </a:xfrm>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Spark</a:t>
            </a:r>
            <a:endParaRPr lang="en-IN" dirty="0"/>
          </a:p>
        </p:txBody>
      </p:sp>
      <p:sp>
        <p:nvSpPr>
          <p:cNvPr id="4" name="TextBox 3">
            <a:extLst>
              <a:ext uri="{FF2B5EF4-FFF2-40B4-BE49-F238E27FC236}">
                <a16:creationId xmlns:a16="http://schemas.microsoft.com/office/drawing/2014/main" id="{3E477B11-B756-E5AC-E10B-0790113A47BF}"/>
              </a:ext>
            </a:extLst>
          </p:cNvPr>
          <p:cNvSpPr txBox="1"/>
          <p:nvPr/>
        </p:nvSpPr>
        <p:spPr>
          <a:xfrm>
            <a:off x="834481" y="1004543"/>
            <a:ext cx="9162829" cy="646331"/>
          </a:xfrm>
          <a:prstGeom prst="rect">
            <a:avLst/>
          </a:prstGeom>
          <a:noFill/>
        </p:spPr>
        <p:txBody>
          <a:bodyPr wrap="square">
            <a:spAutoFit/>
          </a:bodyPr>
          <a:lstStyle/>
          <a:p>
            <a:r>
              <a:rPr lang="en-US" sz="3600" b="1" dirty="0">
                <a:latin typeface="Times" panose="02020603050405020304" pitchFamily="18" charset="0"/>
                <a:cs typeface="Times" panose="02020603050405020304" pitchFamily="18" charset="0"/>
              </a:rPr>
              <a:t>YARN as a Resource Scheduler for Spark</a:t>
            </a:r>
            <a:endParaRPr lang="en-IN" sz="3600" b="1" dirty="0">
              <a:latin typeface="Times" panose="02020603050405020304" pitchFamily="18" charset="0"/>
              <a:cs typeface="Times" panose="02020603050405020304" pitchFamily="18" charset="0"/>
            </a:endParaRPr>
          </a:p>
        </p:txBody>
      </p:sp>
      <p:sp>
        <p:nvSpPr>
          <p:cNvPr id="6" name="TextBox 5">
            <a:extLst>
              <a:ext uri="{FF2B5EF4-FFF2-40B4-BE49-F238E27FC236}">
                <a16:creationId xmlns:a16="http://schemas.microsoft.com/office/drawing/2014/main" id="{8EC96D6E-92DC-D4FF-6AFB-0BC699CCECE6}"/>
              </a:ext>
            </a:extLst>
          </p:cNvPr>
          <p:cNvSpPr txBox="1"/>
          <p:nvPr/>
        </p:nvSpPr>
        <p:spPr>
          <a:xfrm>
            <a:off x="491066" y="1650874"/>
            <a:ext cx="14257867" cy="1292662"/>
          </a:xfrm>
          <a:prstGeom prst="rect">
            <a:avLst/>
          </a:prstGeom>
          <a:noFill/>
        </p:spPr>
        <p:txBody>
          <a:bodyPr wrap="square">
            <a:spAutoFit/>
          </a:bodyPr>
          <a:lstStyle/>
          <a:p>
            <a:pPr algn="just"/>
            <a:r>
              <a:rPr lang="en-US" dirty="0">
                <a:latin typeface="Times" panose="02020603050405020304" pitchFamily="18" charset="0"/>
                <a:cs typeface="Times" panose="02020603050405020304" pitchFamily="18" charset="0"/>
              </a:rPr>
              <a:t>YARN is one of the most commonly used process schedulers for Spark applications. Because YARN is usually collocated with HDFS on Hadoop clusters, YARN is a convenient platform for managing Spark applications.</a:t>
            </a:r>
            <a:endParaRPr lang="en-IN" dirty="0">
              <a:latin typeface="Times" panose="02020603050405020304" pitchFamily="18" charset="0"/>
              <a:cs typeface="Times" panose="02020603050405020304" pitchFamily="18" charset="0"/>
            </a:endParaRPr>
          </a:p>
        </p:txBody>
      </p:sp>
      <p:pic>
        <p:nvPicPr>
          <p:cNvPr id="2050" name="Picture 2" descr="YARN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4793" y="2557086"/>
            <a:ext cx="10237881" cy="5672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171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571" y="3124306"/>
            <a:ext cx="12618720" cy="1590676"/>
          </a:xfrm>
        </p:spPr>
        <p:txBody>
          <a:bodyPr/>
          <a:lstStyle/>
          <a:p>
            <a:r>
              <a:rPr lang="en-IN" sz="4800" dirty="0">
                <a:latin typeface="Times" panose="02020603050405020304" pitchFamily="18" charset="0"/>
                <a:cs typeface="Times" panose="02020603050405020304" pitchFamily="18" charset="0"/>
              </a:rPr>
              <a:t>Functional Programming Using Python</a:t>
            </a:r>
            <a:endParaRPr lang="en-IN" sz="413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927387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Spark</a:t>
            </a:r>
            <a:endParaRPr lang="en-IN" dirty="0"/>
          </a:p>
        </p:txBody>
      </p:sp>
      <p:sp>
        <p:nvSpPr>
          <p:cNvPr id="4" name="TextBox 3">
            <a:extLst>
              <a:ext uri="{FF2B5EF4-FFF2-40B4-BE49-F238E27FC236}">
                <a16:creationId xmlns:a16="http://schemas.microsoft.com/office/drawing/2014/main" id="{6B5F6D51-9937-59DC-EF15-CC3A0C1285E8}"/>
              </a:ext>
            </a:extLst>
          </p:cNvPr>
          <p:cNvSpPr txBox="1"/>
          <p:nvPr/>
        </p:nvSpPr>
        <p:spPr>
          <a:xfrm>
            <a:off x="895570" y="1676682"/>
            <a:ext cx="13582429" cy="5632311"/>
          </a:xfrm>
          <a:prstGeom prst="rect">
            <a:avLst/>
          </a:prstGeom>
          <a:noFill/>
        </p:spPr>
        <p:txBody>
          <a:bodyPr wrap="square">
            <a:spAutoFit/>
          </a:bodyPr>
          <a:lstStyle/>
          <a:p>
            <a:pPr marL="571500" indent="-571500" algn="just">
              <a:buFont typeface="Wingdings" panose="05000000000000000000" pitchFamily="2" charset="2"/>
              <a:buChar char="Ø"/>
            </a:pPr>
            <a:r>
              <a:rPr lang="en-US" sz="3600" dirty="0">
                <a:latin typeface="Times" panose="02020603050405020304" pitchFamily="18" charset="0"/>
                <a:cs typeface="Times" panose="02020603050405020304" pitchFamily="18" charset="0"/>
              </a:rPr>
              <a:t>Python is an amazingly useful language. </a:t>
            </a:r>
          </a:p>
          <a:p>
            <a:pPr algn="just"/>
            <a:endParaRPr lang="en-US" sz="3600" dirty="0">
              <a:latin typeface="Times" panose="02020603050405020304" pitchFamily="18" charset="0"/>
              <a:cs typeface="Times" panose="02020603050405020304" pitchFamily="18" charset="0"/>
            </a:endParaRPr>
          </a:p>
          <a:p>
            <a:pPr marL="571500" indent="-571500" algn="just">
              <a:buFont typeface="Wingdings" panose="05000000000000000000" pitchFamily="2" charset="2"/>
              <a:buChar char="Ø"/>
            </a:pPr>
            <a:r>
              <a:rPr lang="en-US" sz="3600" dirty="0">
                <a:latin typeface="Times" panose="02020603050405020304" pitchFamily="18" charset="0"/>
                <a:cs typeface="Times" panose="02020603050405020304" pitchFamily="18" charset="0"/>
              </a:rPr>
              <a:t>It uses range from automation to web services to machine learning and everything in between. </a:t>
            </a:r>
          </a:p>
          <a:p>
            <a:pPr algn="just"/>
            <a:endParaRPr lang="en-US" sz="3600" dirty="0">
              <a:latin typeface="Times" panose="02020603050405020304" pitchFamily="18" charset="0"/>
              <a:cs typeface="Times" panose="02020603050405020304" pitchFamily="18" charset="0"/>
            </a:endParaRPr>
          </a:p>
          <a:p>
            <a:pPr marL="571500" indent="-571500" algn="just">
              <a:buFont typeface="Wingdings" panose="05000000000000000000" pitchFamily="2" charset="2"/>
              <a:buChar char="Ø"/>
            </a:pPr>
            <a:r>
              <a:rPr lang="en-US" sz="3600" dirty="0">
                <a:latin typeface="Times" panose="02020603050405020304" pitchFamily="18" charset="0"/>
                <a:cs typeface="Times" panose="02020603050405020304" pitchFamily="18" charset="0"/>
              </a:rPr>
              <a:t>Python has risen to be one of the most widely used languages today.</a:t>
            </a:r>
          </a:p>
          <a:p>
            <a:pPr algn="just"/>
            <a:endParaRPr lang="en-US" sz="3600" dirty="0">
              <a:latin typeface="Times" panose="02020603050405020304" pitchFamily="18" charset="0"/>
              <a:cs typeface="Times" panose="02020603050405020304" pitchFamily="18" charset="0"/>
            </a:endParaRPr>
          </a:p>
          <a:p>
            <a:pPr marL="571500" indent="-571500" algn="just">
              <a:buFont typeface="Wingdings" panose="05000000000000000000" pitchFamily="2" charset="2"/>
              <a:buChar char="Ø"/>
            </a:pPr>
            <a:r>
              <a:rPr lang="en-US" sz="3600" dirty="0">
                <a:latin typeface="Times" panose="02020603050405020304" pitchFamily="18" charset="0"/>
                <a:cs typeface="Times" panose="02020603050405020304" pitchFamily="18" charset="0"/>
              </a:rPr>
              <a:t>Python combines </a:t>
            </a:r>
            <a:r>
              <a:rPr lang="en-US" sz="3600" b="1" dirty="0">
                <a:latin typeface="Times" panose="02020603050405020304" pitchFamily="18" charset="0"/>
                <a:cs typeface="Times" panose="02020603050405020304" pitchFamily="18" charset="0"/>
              </a:rPr>
              <a:t>imperative (f</a:t>
            </a:r>
            <a:r>
              <a:rPr lang="en-IN" sz="3600" b="1" dirty="0" err="1">
                <a:latin typeface="Times" panose="02020603050405020304" pitchFamily="18" charset="0"/>
                <a:cs typeface="Times" panose="02020603050405020304" pitchFamily="18" charset="0"/>
              </a:rPr>
              <a:t>unctions</a:t>
            </a:r>
            <a:r>
              <a:rPr lang="en-IN" sz="3600" b="1" dirty="0">
                <a:latin typeface="Times" panose="02020603050405020304" pitchFamily="18" charset="0"/>
                <a:cs typeface="Times" panose="02020603050405020304" pitchFamily="18" charset="0"/>
              </a:rPr>
              <a:t> are implicitly coded</a:t>
            </a:r>
            <a:r>
              <a:rPr lang="en-US" sz="3600" b="1" dirty="0">
                <a:latin typeface="Times" panose="02020603050405020304" pitchFamily="18" charset="0"/>
                <a:cs typeface="Times" panose="02020603050405020304" pitchFamily="18" charset="0"/>
              </a:rPr>
              <a:t>) and procedural </a:t>
            </a:r>
            <a:r>
              <a:rPr lang="en-US" sz="3600" dirty="0">
                <a:latin typeface="Times" panose="02020603050405020304" pitchFamily="18" charset="0"/>
                <a:cs typeface="Times" panose="02020603050405020304" pitchFamily="18" charset="0"/>
              </a:rPr>
              <a:t>programming paradigms with full support for the object-oriented and functional paradigms. </a:t>
            </a:r>
            <a:endParaRPr lang="en-IN" sz="36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801147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Spark</a:t>
            </a:r>
            <a:endParaRPr lang="en-IN" dirty="0"/>
          </a:p>
        </p:txBody>
      </p:sp>
      <p:sp>
        <p:nvSpPr>
          <p:cNvPr id="5" name="TextBox 4">
            <a:extLst>
              <a:ext uri="{FF2B5EF4-FFF2-40B4-BE49-F238E27FC236}">
                <a16:creationId xmlns:a16="http://schemas.microsoft.com/office/drawing/2014/main" id="{FCBE0FC5-3BA1-247E-7EF8-517624201F93}"/>
              </a:ext>
            </a:extLst>
          </p:cNvPr>
          <p:cNvSpPr txBox="1"/>
          <p:nvPr/>
        </p:nvSpPr>
        <p:spPr>
          <a:xfrm>
            <a:off x="834481" y="1450933"/>
            <a:ext cx="12271919" cy="584775"/>
          </a:xfrm>
          <a:prstGeom prst="rect">
            <a:avLst/>
          </a:prstGeom>
          <a:noFill/>
        </p:spPr>
        <p:txBody>
          <a:bodyPr wrap="square">
            <a:spAutoFit/>
          </a:bodyPr>
          <a:lstStyle/>
          <a:p>
            <a:r>
              <a:rPr lang="en-US" sz="3200" dirty="0">
                <a:latin typeface="Times" panose="02020603050405020304" pitchFamily="18" charset="0"/>
                <a:cs typeface="Times" panose="02020603050405020304" pitchFamily="18" charset="0"/>
              </a:rPr>
              <a:t>Data Structures Used in Functional Python Programming</a:t>
            </a:r>
            <a:endParaRPr lang="en-IN" sz="3200" dirty="0">
              <a:latin typeface="Times" panose="02020603050405020304" pitchFamily="18" charset="0"/>
              <a:cs typeface="Times" panose="02020603050405020304" pitchFamily="18" charset="0"/>
            </a:endParaRPr>
          </a:p>
        </p:txBody>
      </p:sp>
      <p:sp>
        <p:nvSpPr>
          <p:cNvPr id="7" name="TextBox 6">
            <a:extLst>
              <a:ext uri="{FF2B5EF4-FFF2-40B4-BE49-F238E27FC236}">
                <a16:creationId xmlns:a16="http://schemas.microsoft.com/office/drawing/2014/main" id="{95EE56AF-F559-0797-13C1-5A61FD13358B}"/>
              </a:ext>
            </a:extLst>
          </p:cNvPr>
          <p:cNvSpPr txBox="1"/>
          <p:nvPr/>
        </p:nvSpPr>
        <p:spPr>
          <a:xfrm>
            <a:off x="1007533" y="2128967"/>
            <a:ext cx="13622867" cy="5816977"/>
          </a:xfrm>
          <a:prstGeom prst="rect">
            <a:avLst/>
          </a:prstGeom>
          <a:noFill/>
        </p:spPr>
        <p:txBody>
          <a:bodyPr wrap="square">
            <a:spAutoFit/>
          </a:bodyPr>
          <a:lstStyle/>
          <a:p>
            <a:r>
              <a:rPr lang="en-IN" sz="4000" b="1" dirty="0">
                <a:latin typeface="Times" panose="02020603050405020304" pitchFamily="18" charset="0"/>
                <a:cs typeface="Times" panose="02020603050405020304" pitchFamily="18" charset="0"/>
              </a:rPr>
              <a:t>Lists</a:t>
            </a:r>
          </a:p>
          <a:p>
            <a:endParaRPr lang="en-US" sz="2800" dirty="0">
              <a:latin typeface="Times" panose="02020603050405020304" pitchFamily="18" charset="0"/>
              <a:cs typeface="Times" panose="02020603050405020304" pitchFamily="18" charset="0"/>
            </a:endParaRPr>
          </a:p>
          <a:p>
            <a:r>
              <a:rPr lang="en-US" sz="2800" dirty="0">
                <a:latin typeface="Times" panose="02020603050405020304" pitchFamily="18" charset="0"/>
                <a:cs typeface="Times" panose="02020603050405020304" pitchFamily="18" charset="0"/>
              </a:rPr>
              <a:t>Lists in Python are zero-based indexed sequences of mutable values with the first value numbered zero. </a:t>
            </a:r>
          </a:p>
          <a:p>
            <a:r>
              <a:rPr lang="en-US" sz="2800" dirty="0">
                <a:latin typeface="Times" panose="02020603050405020304" pitchFamily="18" charset="0"/>
                <a:cs typeface="Times" panose="02020603050405020304" pitchFamily="18" charset="0"/>
              </a:rPr>
              <a:t>You can remove or replace elements in a list as well as append elements to the end of a list.</a:t>
            </a:r>
          </a:p>
          <a:p>
            <a:endParaRPr lang="fr-FR" sz="2800" dirty="0">
              <a:latin typeface="Times" panose="02020603050405020304" pitchFamily="18" charset="0"/>
              <a:cs typeface="Times" panose="02020603050405020304" pitchFamily="18" charset="0"/>
            </a:endParaRPr>
          </a:p>
          <a:p>
            <a:r>
              <a:rPr lang="fr-FR" sz="2800" dirty="0">
                <a:latin typeface="Times" panose="02020603050405020304" pitchFamily="18" charset="0"/>
                <a:cs typeface="Times" panose="02020603050405020304" pitchFamily="18" charset="0"/>
              </a:rPr>
              <a:t>&gt;&gt;&gt; </a:t>
            </a:r>
            <a:r>
              <a:rPr lang="fr-FR" sz="2800" dirty="0" err="1">
                <a:latin typeface="Times" panose="02020603050405020304" pitchFamily="18" charset="0"/>
                <a:cs typeface="Times" panose="02020603050405020304" pitchFamily="18" charset="0"/>
              </a:rPr>
              <a:t>tempc</a:t>
            </a:r>
            <a:r>
              <a:rPr lang="fr-FR" sz="2800" dirty="0">
                <a:latin typeface="Times" panose="02020603050405020304" pitchFamily="18" charset="0"/>
                <a:cs typeface="Times" panose="02020603050405020304" pitchFamily="18" charset="0"/>
              </a:rPr>
              <a:t> = [38.4, 19.2, 12.8, 9.6] </a:t>
            </a:r>
          </a:p>
          <a:p>
            <a:r>
              <a:rPr lang="fr-FR" sz="2800" dirty="0">
                <a:latin typeface="Times" panose="02020603050405020304" pitchFamily="18" charset="0"/>
                <a:cs typeface="Times" panose="02020603050405020304" pitchFamily="18" charset="0"/>
              </a:rPr>
              <a:t>&gt;&gt;&gt; </a:t>
            </a:r>
            <a:r>
              <a:rPr lang="fr-FR" sz="2800" dirty="0" err="1">
                <a:latin typeface="Times" panose="02020603050405020304" pitchFamily="18" charset="0"/>
                <a:cs typeface="Times" panose="02020603050405020304" pitchFamily="18" charset="0"/>
              </a:rPr>
              <a:t>print</a:t>
            </a:r>
            <a:r>
              <a:rPr lang="fr-FR" sz="2800" dirty="0">
                <a:latin typeface="Times" panose="02020603050405020304" pitchFamily="18" charset="0"/>
                <a:cs typeface="Times" panose="02020603050405020304" pitchFamily="18" charset="0"/>
              </a:rPr>
              <a:t>(</a:t>
            </a:r>
            <a:r>
              <a:rPr lang="fr-FR" sz="2800" dirty="0" err="1">
                <a:latin typeface="Times" panose="02020603050405020304" pitchFamily="18" charset="0"/>
                <a:cs typeface="Times" panose="02020603050405020304" pitchFamily="18" charset="0"/>
              </a:rPr>
              <a:t>tempc</a:t>
            </a:r>
            <a:r>
              <a:rPr lang="fr-FR" sz="2800" dirty="0">
                <a:latin typeface="Times" panose="02020603050405020304" pitchFamily="18" charset="0"/>
                <a:cs typeface="Times" panose="02020603050405020304" pitchFamily="18" charset="0"/>
              </a:rPr>
              <a:t>[0]) </a:t>
            </a:r>
          </a:p>
          <a:p>
            <a:r>
              <a:rPr lang="fr-FR" sz="2800" dirty="0">
                <a:latin typeface="Times" panose="02020603050405020304" pitchFamily="18" charset="0"/>
                <a:cs typeface="Times" panose="02020603050405020304" pitchFamily="18" charset="0"/>
              </a:rPr>
              <a:t>38.4 </a:t>
            </a:r>
          </a:p>
          <a:p>
            <a:r>
              <a:rPr lang="fr-FR" sz="2800" dirty="0">
                <a:latin typeface="Times" panose="02020603050405020304" pitchFamily="18" charset="0"/>
                <a:cs typeface="Times" panose="02020603050405020304" pitchFamily="18" charset="0"/>
              </a:rPr>
              <a:t>&gt;&gt;&gt; </a:t>
            </a:r>
            <a:r>
              <a:rPr lang="fr-FR" sz="2800" dirty="0" err="1">
                <a:latin typeface="Times" panose="02020603050405020304" pitchFamily="18" charset="0"/>
                <a:cs typeface="Times" panose="02020603050405020304" pitchFamily="18" charset="0"/>
              </a:rPr>
              <a:t>print</a:t>
            </a:r>
            <a:r>
              <a:rPr lang="fr-FR" sz="2800" dirty="0">
                <a:latin typeface="Times" panose="02020603050405020304" pitchFamily="18" charset="0"/>
                <a:cs typeface="Times" panose="02020603050405020304" pitchFamily="18" charset="0"/>
              </a:rPr>
              <a:t>(</a:t>
            </a:r>
            <a:r>
              <a:rPr lang="fr-FR" sz="2800" dirty="0" err="1">
                <a:latin typeface="Times" panose="02020603050405020304" pitchFamily="18" charset="0"/>
                <a:cs typeface="Times" panose="02020603050405020304" pitchFamily="18" charset="0"/>
              </a:rPr>
              <a:t>len</a:t>
            </a:r>
            <a:r>
              <a:rPr lang="fr-FR" sz="2800" dirty="0">
                <a:latin typeface="Times" panose="02020603050405020304" pitchFamily="18" charset="0"/>
                <a:cs typeface="Times" panose="02020603050405020304" pitchFamily="18" charset="0"/>
              </a:rPr>
              <a:t>(</a:t>
            </a:r>
            <a:r>
              <a:rPr lang="fr-FR" sz="2800" dirty="0" err="1">
                <a:latin typeface="Times" panose="02020603050405020304" pitchFamily="18" charset="0"/>
                <a:cs typeface="Times" panose="02020603050405020304" pitchFamily="18" charset="0"/>
              </a:rPr>
              <a:t>tempc</a:t>
            </a:r>
            <a:r>
              <a:rPr lang="fr-FR" sz="2800" dirty="0">
                <a:latin typeface="Times" panose="02020603050405020304" pitchFamily="18" charset="0"/>
                <a:cs typeface="Times" panose="02020603050405020304" pitchFamily="18" charset="0"/>
              </a:rPr>
              <a:t>)) </a:t>
            </a:r>
          </a:p>
          <a:p>
            <a:r>
              <a:rPr lang="fr-FR" sz="2800" dirty="0">
                <a:latin typeface="Times" panose="02020603050405020304" pitchFamily="18" charset="0"/>
                <a:cs typeface="Times" panose="02020603050405020304" pitchFamily="18" charset="0"/>
              </a:rPr>
              <a:t>4</a:t>
            </a:r>
            <a:endParaRPr lang="en-IN" sz="2800" dirty="0">
              <a:latin typeface="Times" panose="02020603050405020304" pitchFamily="18" charset="0"/>
              <a:cs typeface="Times" panose="02020603050405020304" pitchFamily="18" charset="0"/>
            </a:endParaRPr>
          </a:p>
          <a:p>
            <a:endParaRPr lang="en-IN" dirty="0"/>
          </a:p>
          <a:p>
            <a:endParaRPr lang="en-IN" dirty="0"/>
          </a:p>
        </p:txBody>
      </p:sp>
    </p:spTree>
    <p:extLst>
      <p:ext uri="{BB962C8B-B14F-4D97-AF65-F5344CB8AC3E}">
        <p14:creationId xmlns:p14="http://schemas.microsoft.com/office/powerpoint/2010/main" val="13659639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Spark</a:t>
            </a:r>
            <a:endParaRPr lang="en-IN" dirty="0"/>
          </a:p>
        </p:txBody>
      </p:sp>
      <p:sp>
        <p:nvSpPr>
          <p:cNvPr id="5" name="TextBox 4">
            <a:extLst>
              <a:ext uri="{FF2B5EF4-FFF2-40B4-BE49-F238E27FC236}">
                <a16:creationId xmlns:a16="http://schemas.microsoft.com/office/drawing/2014/main" id="{C840708A-07A3-2D61-B32F-720CAA04B5CD}"/>
              </a:ext>
            </a:extLst>
          </p:cNvPr>
          <p:cNvSpPr txBox="1"/>
          <p:nvPr/>
        </p:nvSpPr>
        <p:spPr>
          <a:xfrm>
            <a:off x="956661" y="1480785"/>
            <a:ext cx="12839258" cy="1569660"/>
          </a:xfrm>
          <a:prstGeom prst="rect">
            <a:avLst/>
          </a:prstGeom>
          <a:noFill/>
        </p:spPr>
        <p:txBody>
          <a:bodyPr wrap="square">
            <a:spAutoFit/>
          </a:bodyPr>
          <a:lstStyle/>
          <a:p>
            <a:pPr algn="just"/>
            <a:r>
              <a:rPr lang="en-US" sz="3200" dirty="0">
                <a:latin typeface="Times" panose="02020603050405020304" pitchFamily="18" charset="0"/>
                <a:cs typeface="Times" panose="02020603050405020304" pitchFamily="18" charset="0"/>
              </a:rPr>
              <a:t>Importantly, lists support the three primary functional programming constructs —map(), reduce(), and filter()—as well as other built-in methods, including count(), sort(), and more</a:t>
            </a:r>
            <a:endParaRPr lang="en-IN" sz="3200" dirty="0">
              <a:latin typeface="Times" panose="02020603050405020304" pitchFamily="18" charset="0"/>
              <a:cs typeface="Times" panose="02020603050405020304" pitchFamily="18" charset="0"/>
            </a:endParaRPr>
          </a:p>
        </p:txBody>
      </p:sp>
      <p:sp>
        <p:nvSpPr>
          <p:cNvPr id="7" name="TextBox 6">
            <a:extLst>
              <a:ext uri="{FF2B5EF4-FFF2-40B4-BE49-F238E27FC236}">
                <a16:creationId xmlns:a16="http://schemas.microsoft.com/office/drawing/2014/main" id="{3738F84F-CAED-7DC5-CDB7-7197F1C1DC08}"/>
              </a:ext>
            </a:extLst>
          </p:cNvPr>
          <p:cNvSpPr txBox="1"/>
          <p:nvPr/>
        </p:nvSpPr>
        <p:spPr>
          <a:xfrm>
            <a:off x="1397000" y="3369734"/>
            <a:ext cx="11709399" cy="3416320"/>
          </a:xfrm>
          <a:prstGeom prst="rect">
            <a:avLst/>
          </a:prstGeom>
          <a:noFill/>
        </p:spPr>
        <p:txBody>
          <a:bodyPr wrap="square">
            <a:spAutoFit/>
          </a:bodyPr>
          <a:lstStyle/>
          <a:p>
            <a:r>
              <a:rPr lang="en-IN" sz="3600" dirty="0">
                <a:latin typeface="Times" panose="02020603050405020304" pitchFamily="18" charset="0"/>
                <a:cs typeface="Times" panose="02020603050405020304" pitchFamily="18" charset="0"/>
              </a:rPr>
              <a:t>Python map() Function</a:t>
            </a:r>
          </a:p>
          <a:p>
            <a:endParaRPr lang="en-IN" sz="3600" dirty="0">
              <a:latin typeface="Times" panose="02020603050405020304" pitchFamily="18" charset="0"/>
              <a:cs typeface="Times" panose="02020603050405020304" pitchFamily="18" charset="0"/>
            </a:endParaRPr>
          </a:p>
          <a:p>
            <a:r>
              <a:rPr lang="en-IN" sz="3600" dirty="0">
                <a:latin typeface="Times" panose="02020603050405020304" pitchFamily="18" charset="0"/>
                <a:cs typeface="Times" panose="02020603050405020304" pitchFamily="18" charset="0"/>
              </a:rPr>
              <a:t>&gt;&gt;&gt; </a:t>
            </a:r>
            <a:r>
              <a:rPr lang="fr-FR" sz="3600" dirty="0" err="1">
                <a:latin typeface="Times" panose="02020603050405020304" pitchFamily="18" charset="0"/>
                <a:cs typeface="Times" panose="02020603050405020304" pitchFamily="18" charset="0"/>
              </a:rPr>
              <a:t>tempc</a:t>
            </a:r>
            <a:r>
              <a:rPr lang="fr-FR" sz="3600" dirty="0">
                <a:latin typeface="Times" panose="02020603050405020304" pitchFamily="18" charset="0"/>
                <a:cs typeface="Times" panose="02020603050405020304" pitchFamily="18" charset="0"/>
              </a:rPr>
              <a:t> = [38.4, 19.2, 12.8, 9.6] </a:t>
            </a:r>
            <a:endParaRPr lang="en-IN" sz="3600" dirty="0">
              <a:latin typeface="Times" panose="02020603050405020304" pitchFamily="18" charset="0"/>
              <a:cs typeface="Times" panose="02020603050405020304" pitchFamily="18" charset="0"/>
            </a:endParaRPr>
          </a:p>
          <a:p>
            <a:r>
              <a:rPr lang="en-IN" sz="3600" dirty="0">
                <a:latin typeface="Times" panose="02020603050405020304" pitchFamily="18" charset="0"/>
                <a:cs typeface="Times" panose="02020603050405020304" pitchFamily="18" charset="0"/>
              </a:rPr>
              <a:t>&gt;&gt;&gt; </a:t>
            </a:r>
            <a:r>
              <a:rPr lang="en-IN" sz="3600" dirty="0" err="1">
                <a:latin typeface="Times" panose="02020603050405020304" pitchFamily="18" charset="0"/>
                <a:cs typeface="Times" panose="02020603050405020304" pitchFamily="18" charset="0"/>
              </a:rPr>
              <a:t>tempf</a:t>
            </a:r>
            <a:r>
              <a:rPr lang="en-IN" sz="3600" dirty="0">
                <a:latin typeface="Times" panose="02020603050405020304" pitchFamily="18" charset="0"/>
                <a:cs typeface="Times" panose="02020603050405020304" pitchFamily="18" charset="0"/>
              </a:rPr>
              <a:t> = list(map(lambda x: (float(9)/5)*x + 32, </a:t>
            </a:r>
            <a:r>
              <a:rPr lang="en-IN" sz="3600" dirty="0" err="1">
                <a:latin typeface="Times" panose="02020603050405020304" pitchFamily="18" charset="0"/>
                <a:cs typeface="Times" panose="02020603050405020304" pitchFamily="18" charset="0"/>
              </a:rPr>
              <a:t>tempc</a:t>
            </a:r>
            <a:r>
              <a:rPr lang="en-IN" sz="3600" dirty="0">
                <a:latin typeface="Times" panose="02020603050405020304" pitchFamily="18" charset="0"/>
                <a:cs typeface="Times" panose="02020603050405020304" pitchFamily="18" charset="0"/>
              </a:rPr>
              <a:t>) )</a:t>
            </a:r>
          </a:p>
          <a:p>
            <a:r>
              <a:rPr lang="en-IN" sz="3600" dirty="0">
                <a:latin typeface="Times" panose="02020603050405020304" pitchFamily="18" charset="0"/>
                <a:cs typeface="Times" panose="02020603050405020304" pitchFamily="18" charset="0"/>
              </a:rPr>
              <a:t>&gt;&gt;&gt; </a:t>
            </a:r>
            <a:r>
              <a:rPr lang="en-IN" sz="3600" dirty="0" err="1">
                <a:latin typeface="Times" panose="02020603050405020304" pitchFamily="18" charset="0"/>
                <a:cs typeface="Times" panose="02020603050405020304" pitchFamily="18" charset="0"/>
              </a:rPr>
              <a:t>tempf</a:t>
            </a:r>
            <a:r>
              <a:rPr lang="en-IN" sz="3600" dirty="0">
                <a:latin typeface="Times" panose="02020603050405020304" pitchFamily="18" charset="0"/>
                <a:cs typeface="Times" panose="02020603050405020304" pitchFamily="18" charset="0"/>
              </a:rPr>
              <a:t> </a:t>
            </a:r>
          </a:p>
          <a:p>
            <a:r>
              <a:rPr lang="en-IN" sz="3600" dirty="0">
                <a:latin typeface="Times" panose="02020603050405020304" pitchFamily="18" charset="0"/>
                <a:cs typeface="Times" panose="02020603050405020304" pitchFamily="18" charset="0"/>
              </a:rPr>
              <a:t>[101.12, 66.56, 55.040000000000006, 49.28]</a:t>
            </a:r>
          </a:p>
        </p:txBody>
      </p:sp>
    </p:spTree>
    <p:extLst>
      <p:ext uri="{BB962C8B-B14F-4D97-AF65-F5344CB8AC3E}">
        <p14:creationId xmlns:p14="http://schemas.microsoft.com/office/powerpoint/2010/main" val="4120544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Spark</a:t>
            </a:r>
            <a:endParaRPr lang="en-IN" dirty="0"/>
          </a:p>
        </p:txBody>
      </p:sp>
      <p:sp>
        <p:nvSpPr>
          <p:cNvPr id="5" name="TextBox 4">
            <a:extLst>
              <a:ext uri="{FF2B5EF4-FFF2-40B4-BE49-F238E27FC236}">
                <a16:creationId xmlns:a16="http://schemas.microsoft.com/office/drawing/2014/main" id="{5282360C-49F0-0FA6-18C3-2E0582B14194}"/>
              </a:ext>
            </a:extLst>
          </p:cNvPr>
          <p:cNvSpPr txBox="1"/>
          <p:nvPr/>
        </p:nvSpPr>
        <p:spPr>
          <a:xfrm>
            <a:off x="895571" y="1480785"/>
            <a:ext cx="7332132" cy="492443"/>
          </a:xfrm>
          <a:prstGeom prst="rect">
            <a:avLst/>
          </a:prstGeom>
          <a:noFill/>
        </p:spPr>
        <p:txBody>
          <a:bodyPr wrap="square">
            <a:spAutoFit/>
          </a:bodyPr>
          <a:lstStyle/>
          <a:p>
            <a:r>
              <a:rPr lang="en-IN" b="1" dirty="0">
                <a:latin typeface="Times" panose="02020603050405020304" pitchFamily="18" charset="0"/>
                <a:cs typeface="Times" panose="02020603050405020304" pitchFamily="18" charset="0"/>
              </a:rPr>
              <a:t>Tuples</a:t>
            </a:r>
          </a:p>
        </p:txBody>
      </p:sp>
      <p:sp>
        <p:nvSpPr>
          <p:cNvPr id="7" name="TextBox 6">
            <a:extLst>
              <a:ext uri="{FF2B5EF4-FFF2-40B4-BE49-F238E27FC236}">
                <a16:creationId xmlns:a16="http://schemas.microsoft.com/office/drawing/2014/main" id="{5EE62B9B-A4B9-7217-B73C-DF9D450F56AA}"/>
              </a:ext>
            </a:extLst>
          </p:cNvPr>
          <p:cNvSpPr txBox="1"/>
          <p:nvPr/>
        </p:nvSpPr>
        <p:spPr>
          <a:xfrm>
            <a:off x="895571" y="1943377"/>
            <a:ext cx="13795919" cy="1292662"/>
          </a:xfrm>
          <a:prstGeom prst="rect">
            <a:avLst/>
          </a:prstGeom>
          <a:noFill/>
        </p:spPr>
        <p:txBody>
          <a:bodyPr wrap="square">
            <a:spAutoFit/>
          </a:bodyPr>
          <a:lstStyle/>
          <a:p>
            <a:r>
              <a:rPr lang="en-US" dirty="0">
                <a:latin typeface="Times" panose="02020603050405020304" pitchFamily="18" charset="0"/>
                <a:cs typeface="Times" panose="02020603050405020304" pitchFamily="18" charset="0"/>
              </a:rPr>
              <a:t>Tuples are an </a:t>
            </a:r>
            <a:r>
              <a:rPr lang="en-US" b="1" dirty="0">
                <a:latin typeface="Times" panose="02020603050405020304" pitchFamily="18" charset="0"/>
                <a:cs typeface="Times" panose="02020603050405020304" pitchFamily="18" charset="0"/>
              </a:rPr>
              <a:t>immutable</a:t>
            </a:r>
            <a:r>
              <a:rPr lang="en-US" dirty="0">
                <a:latin typeface="Times" panose="02020603050405020304" pitchFamily="18" charset="0"/>
                <a:cs typeface="Times" panose="02020603050405020304" pitchFamily="18" charset="0"/>
              </a:rPr>
              <a:t> sequence of objects, though the objects contained in a tuple can themselves be immutable or mutable. Tuples can contain different underlying object types, such as a mixture of string, int, and float objects, or they can contain other sequence types, such as sets and other tuples.</a:t>
            </a:r>
            <a:endParaRPr lang="en-IN" dirty="0">
              <a:latin typeface="Times" panose="02020603050405020304" pitchFamily="18" charset="0"/>
              <a:cs typeface="Times" panose="02020603050405020304" pitchFamily="18" charset="0"/>
            </a:endParaRPr>
          </a:p>
        </p:txBody>
      </p:sp>
      <p:sp>
        <p:nvSpPr>
          <p:cNvPr id="9" name="TextBox 8">
            <a:extLst>
              <a:ext uri="{FF2B5EF4-FFF2-40B4-BE49-F238E27FC236}">
                <a16:creationId xmlns:a16="http://schemas.microsoft.com/office/drawing/2014/main" id="{EE081A41-0EEE-E0B9-0EAA-CAB7AAB67379}"/>
              </a:ext>
            </a:extLst>
          </p:cNvPr>
          <p:cNvSpPr txBox="1"/>
          <p:nvPr/>
        </p:nvSpPr>
        <p:spPr>
          <a:xfrm>
            <a:off x="1972234" y="3287516"/>
            <a:ext cx="9000565" cy="4493538"/>
          </a:xfrm>
          <a:prstGeom prst="rect">
            <a:avLst/>
          </a:prstGeom>
          <a:noFill/>
        </p:spPr>
        <p:txBody>
          <a:bodyPr wrap="square">
            <a:spAutoFit/>
          </a:bodyPr>
          <a:lstStyle/>
          <a:p>
            <a:r>
              <a:rPr lang="en-IN" dirty="0"/>
              <a:t>&gt;&gt;&gt; rec0 = "Jeff", "</a:t>
            </a:r>
            <a:r>
              <a:rPr lang="en-IN" dirty="0" err="1"/>
              <a:t>Aven</a:t>
            </a:r>
            <a:r>
              <a:rPr lang="en-IN" dirty="0"/>
              <a:t>", 46 </a:t>
            </a:r>
          </a:p>
          <a:p>
            <a:r>
              <a:rPr lang="en-IN" dirty="0"/>
              <a:t>&gt;&gt;&gt; rec1 = "Barack", "Obama", 54 </a:t>
            </a:r>
          </a:p>
          <a:p>
            <a:r>
              <a:rPr lang="en-IN" dirty="0"/>
              <a:t>&gt;&gt;&gt; rec2 = "John F", "Kennedy", 46 </a:t>
            </a:r>
          </a:p>
          <a:p>
            <a:r>
              <a:rPr lang="en-IN" dirty="0"/>
              <a:t>&gt;&gt;&gt; rec3 = "Jeff", "</a:t>
            </a:r>
            <a:r>
              <a:rPr lang="en-IN" dirty="0" err="1"/>
              <a:t>Aven</a:t>
            </a:r>
            <a:r>
              <a:rPr lang="en-IN" dirty="0"/>
              <a:t>", 46 </a:t>
            </a:r>
          </a:p>
          <a:p>
            <a:r>
              <a:rPr lang="en-IN" dirty="0"/>
              <a:t>&gt;&gt;&gt; rec0 </a:t>
            </a:r>
          </a:p>
          <a:p>
            <a:r>
              <a:rPr lang="en-IN" dirty="0"/>
              <a:t>('Jeff', '</a:t>
            </a:r>
            <a:r>
              <a:rPr lang="en-IN" dirty="0" err="1"/>
              <a:t>Aven</a:t>
            </a:r>
            <a:r>
              <a:rPr lang="en-IN" dirty="0"/>
              <a:t>', 46) </a:t>
            </a:r>
          </a:p>
          <a:p>
            <a:r>
              <a:rPr lang="en-IN" dirty="0"/>
              <a:t>&gt;&gt;&gt; </a:t>
            </a:r>
            <a:r>
              <a:rPr lang="en-IN" dirty="0" err="1"/>
              <a:t>len</a:t>
            </a:r>
            <a:r>
              <a:rPr lang="en-IN" dirty="0"/>
              <a:t>(rec0) </a:t>
            </a:r>
          </a:p>
          <a:p>
            <a:r>
              <a:rPr lang="en-IN" dirty="0"/>
              <a:t>3 </a:t>
            </a:r>
          </a:p>
          <a:p>
            <a:r>
              <a:rPr lang="en-IN" dirty="0"/>
              <a:t>&gt;&gt;&gt; print("first name: " + rec0[0]) </a:t>
            </a:r>
          </a:p>
          <a:p>
            <a:r>
              <a:rPr lang="en-IN" dirty="0"/>
              <a:t>first name: Jeff </a:t>
            </a:r>
          </a:p>
          <a:p>
            <a:endParaRPr lang="en-IN" dirty="0"/>
          </a:p>
        </p:txBody>
      </p:sp>
    </p:spTree>
    <p:extLst>
      <p:ext uri="{BB962C8B-B14F-4D97-AF65-F5344CB8AC3E}">
        <p14:creationId xmlns:p14="http://schemas.microsoft.com/office/powerpoint/2010/main" val="2132094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85F08F7-0B25-3A60-4F20-0DABC8681316}"/>
              </a:ext>
            </a:extLst>
          </p:cNvPr>
          <p:cNvSpPr>
            <a:spLocks noGrp="1"/>
          </p:cNvSpPr>
          <p:nvPr>
            <p:ph type="body" sz="quarter" idx="17"/>
          </p:nvPr>
        </p:nvSpPr>
        <p:spPr>
          <a:xfrm>
            <a:off x="834481" y="788894"/>
            <a:ext cx="12961441" cy="6524405"/>
          </a:xfrm>
        </p:spPr>
        <p:txBody>
          <a:bodyPr/>
          <a:lstStyle/>
          <a:p>
            <a:pPr marL="0" indent="0">
              <a:buNone/>
            </a:pPr>
            <a:r>
              <a:rPr lang="en-IN" dirty="0"/>
              <a:t># create tuple of tuples </a:t>
            </a:r>
          </a:p>
          <a:p>
            <a:pPr marL="0" indent="0">
              <a:buNone/>
            </a:pPr>
            <a:r>
              <a:rPr lang="en-IN" dirty="0"/>
              <a:t> 	&gt;&gt;&gt; </a:t>
            </a:r>
            <a:r>
              <a:rPr lang="en-IN" dirty="0" err="1"/>
              <a:t>all_recs</a:t>
            </a:r>
            <a:r>
              <a:rPr lang="en-IN" dirty="0"/>
              <a:t> = rec0, rec1, rec2, rec3 </a:t>
            </a:r>
          </a:p>
          <a:p>
            <a:pPr marL="0" indent="0">
              <a:buNone/>
            </a:pPr>
            <a:r>
              <a:rPr lang="en-IN" dirty="0"/>
              <a:t>	&gt;&gt;&gt; </a:t>
            </a:r>
            <a:r>
              <a:rPr lang="en-IN" dirty="0" err="1"/>
              <a:t>all_recs</a:t>
            </a:r>
            <a:endParaRPr lang="en-IN" dirty="0"/>
          </a:p>
          <a:p>
            <a:pPr marL="0" indent="0">
              <a:buNone/>
            </a:pPr>
            <a:r>
              <a:rPr lang="en-IN" dirty="0"/>
              <a:t>(('Jeff', 'Aven', 46), ('Barack', 'Obama', 54), ('John F', 'Kennedy', 46), ('Jeff', 'Aven', 46)) </a:t>
            </a:r>
          </a:p>
          <a:p>
            <a:pPr marL="0" indent="0">
              <a:buNone/>
            </a:pPr>
            <a:r>
              <a:rPr lang="en-IN" dirty="0"/>
              <a:t># create list of tuples </a:t>
            </a:r>
          </a:p>
          <a:p>
            <a:pPr marL="0" indent="0">
              <a:buNone/>
            </a:pPr>
            <a:r>
              <a:rPr lang="en-IN" dirty="0"/>
              <a:t>	&gt;&gt;&gt; </a:t>
            </a:r>
            <a:r>
              <a:rPr lang="en-IN" dirty="0" err="1"/>
              <a:t>list_of_recs</a:t>
            </a:r>
            <a:r>
              <a:rPr lang="en-IN" dirty="0"/>
              <a:t> = [rec0, rec1, rec2, rec3]</a:t>
            </a:r>
          </a:p>
          <a:p>
            <a:pPr marL="0" indent="0">
              <a:buNone/>
            </a:pPr>
            <a:r>
              <a:rPr lang="en-IN" dirty="0"/>
              <a:t>	&gt;&gt;&gt; </a:t>
            </a:r>
            <a:r>
              <a:rPr lang="en-IN" dirty="0" err="1"/>
              <a:t>list_of_recs</a:t>
            </a:r>
            <a:r>
              <a:rPr lang="en-IN" dirty="0"/>
              <a:t> </a:t>
            </a:r>
          </a:p>
          <a:p>
            <a:pPr marL="0" indent="0">
              <a:buNone/>
            </a:pPr>
            <a:r>
              <a:rPr lang="en-IN" dirty="0"/>
              <a:t>[('Jeff', 'Aven', 46), ('Barack', 'Obama', 54), ('John F', 'Kennedy', 46), ('Jeff', 'Aven', 46)] </a:t>
            </a:r>
          </a:p>
          <a:p>
            <a:endParaRPr lang="en-IN" dirty="0"/>
          </a:p>
        </p:txBody>
      </p:sp>
    </p:spTree>
    <p:extLst>
      <p:ext uri="{BB962C8B-B14F-4D97-AF65-F5344CB8AC3E}">
        <p14:creationId xmlns:p14="http://schemas.microsoft.com/office/powerpoint/2010/main" val="22615366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Spark</a:t>
            </a:r>
            <a:endParaRPr lang="en-IN" dirty="0"/>
          </a:p>
        </p:txBody>
      </p:sp>
      <p:sp>
        <p:nvSpPr>
          <p:cNvPr id="4" name="TextBox 3">
            <a:extLst>
              <a:ext uri="{FF2B5EF4-FFF2-40B4-BE49-F238E27FC236}">
                <a16:creationId xmlns:a16="http://schemas.microsoft.com/office/drawing/2014/main" id="{3E28EF5F-8F11-2A32-1967-6E637EC1C494}"/>
              </a:ext>
            </a:extLst>
          </p:cNvPr>
          <p:cNvSpPr txBox="1"/>
          <p:nvPr/>
        </p:nvSpPr>
        <p:spPr>
          <a:xfrm>
            <a:off x="895571" y="1480785"/>
            <a:ext cx="7332132" cy="584775"/>
          </a:xfrm>
          <a:prstGeom prst="rect">
            <a:avLst/>
          </a:prstGeom>
          <a:noFill/>
        </p:spPr>
        <p:txBody>
          <a:bodyPr wrap="square">
            <a:spAutoFit/>
          </a:bodyPr>
          <a:lstStyle/>
          <a:p>
            <a:r>
              <a:rPr lang="en-IN" sz="3200" b="1" dirty="0">
                <a:latin typeface="Times" panose="02020603050405020304" pitchFamily="18" charset="0"/>
                <a:cs typeface="Times" panose="02020603050405020304" pitchFamily="18" charset="0"/>
              </a:rPr>
              <a:t>Dictionaries</a:t>
            </a:r>
          </a:p>
        </p:txBody>
      </p:sp>
      <p:sp>
        <p:nvSpPr>
          <p:cNvPr id="6" name="TextBox 5">
            <a:extLst>
              <a:ext uri="{FF2B5EF4-FFF2-40B4-BE49-F238E27FC236}">
                <a16:creationId xmlns:a16="http://schemas.microsoft.com/office/drawing/2014/main" id="{E3D68078-36DC-211C-41D5-D325764CB48B}"/>
              </a:ext>
            </a:extLst>
          </p:cNvPr>
          <p:cNvSpPr txBox="1"/>
          <p:nvPr/>
        </p:nvSpPr>
        <p:spPr>
          <a:xfrm>
            <a:off x="1031038" y="2193361"/>
            <a:ext cx="13599362" cy="5016758"/>
          </a:xfrm>
          <a:prstGeom prst="rect">
            <a:avLst/>
          </a:prstGeom>
          <a:noFill/>
        </p:spPr>
        <p:txBody>
          <a:bodyPr wrap="square">
            <a:spAutoFit/>
          </a:bodyPr>
          <a:lstStyle/>
          <a:p>
            <a:r>
              <a:rPr lang="en-US" sz="3200" dirty="0">
                <a:latin typeface="Times" panose="02020603050405020304" pitchFamily="18" charset="0"/>
                <a:cs typeface="Times" panose="02020603050405020304" pitchFamily="18" charset="0"/>
              </a:rPr>
              <a:t>Dictionaries, or </a:t>
            </a:r>
            <a:r>
              <a:rPr lang="en-US" sz="3200" dirty="0" err="1">
                <a:latin typeface="Times" panose="02020603050405020304" pitchFamily="18" charset="0"/>
                <a:cs typeface="Times" panose="02020603050405020304" pitchFamily="18" charset="0"/>
              </a:rPr>
              <a:t>dicts</a:t>
            </a:r>
            <a:r>
              <a:rPr lang="en-US" sz="3200" dirty="0">
                <a:latin typeface="Times" panose="02020603050405020304" pitchFamily="18" charset="0"/>
                <a:cs typeface="Times" panose="02020603050405020304" pitchFamily="18" charset="0"/>
              </a:rPr>
              <a:t>, in Python are unordered mutable sets of key/value pairs. </a:t>
            </a:r>
            <a:r>
              <a:rPr lang="en-US" sz="3200" dirty="0" err="1">
                <a:latin typeface="Times" panose="02020603050405020304" pitchFamily="18" charset="0"/>
                <a:cs typeface="Times" panose="02020603050405020304" pitchFamily="18" charset="0"/>
              </a:rPr>
              <a:t>Dict</a:t>
            </a:r>
            <a:r>
              <a:rPr lang="en-US" sz="3200" dirty="0">
                <a:latin typeface="Times" panose="02020603050405020304" pitchFamily="18" charset="0"/>
                <a:cs typeface="Times" panose="02020603050405020304" pitchFamily="18" charset="0"/>
              </a:rPr>
              <a:t> objects are denoted by curly braces ({}), which you can create as empty dictionaries by simply executing a command such as </a:t>
            </a:r>
            <a:r>
              <a:rPr lang="en-US" sz="3200" dirty="0" err="1">
                <a:latin typeface="Times" panose="02020603050405020304" pitchFamily="18" charset="0"/>
                <a:cs typeface="Times" panose="02020603050405020304" pitchFamily="18" charset="0"/>
              </a:rPr>
              <a:t>my_empty_dict</a:t>
            </a:r>
            <a:r>
              <a:rPr lang="en-US" sz="3200" dirty="0">
                <a:latin typeface="Times" panose="02020603050405020304" pitchFamily="18" charset="0"/>
                <a:cs typeface="Times" panose="02020603050405020304" pitchFamily="18" charset="0"/>
              </a:rPr>
              <a:t> = {}. </a:t>
            </a:r>
          </a:p>
          <a:p>
            <a:endParaRPr lang="en-US" sz="3200" dirty="0">
              <a:latin typeface="Times" panose="02020603050405020304" pitchFamily="18" charset="0"/>
              <a:cs typeface="Times" panose="02020603050405020304" pitchFamily="18" charset="0"/>
            </a:endParaRPr>
          </a:p>
          <a:p>
            <a:r>
              <a:rPr lang="en-US" sz="3200" dirty="0">
                <a:latin typeface="Times" panose="02020603050405020304" pitchFamily="18" charset="0"/>
                <a:cs typeface="Times" panose="02020603050405020304" pitchFamily="18" charset="0"/>
              </a:rPr>
              <a:t>Unlike with lists and tuples, where an element is accessed by its ordinal position in the sequence (its index), an element in a </a:t>
            </a:r>
            <a:r>
              <a:rPr lang="en-US" sz="3200" dirty="0" err="1">
                <a:latin typeface="Times" panose="02020603050405020304" pitchFamily="18" charset="0"/>
                <a:cs typeface="Times" panose="02020603050405020304" pitchFamily="18" charset="0"/>
              </a:rPr>
              <a:t>dict</a:t>
            </a:r>
            <a:r>
              <a:rPr lang="en-US" sz="3200" dirty="0">
                <a:latin typeface="Times" panose="02020603050405020304" pitchFamily="18" charset="0"/>
                <a:cs typeface="Times" panose="02020603050405020304" pitchFamily="18" charset="0"/>
              </a:rPr>
              <a:t> is accessed by its key. A key is separated from its value by a colon (:), whereas key/value pairs in a </a:t>
            </a:r>
            <a:r>
              <a:rPr lang="en-US" sz="3200" dirty="0" err="1">
                <a:latin typeface="Times" panose="02020603050405020304" pitchFamily="18" charset="0"/>
                <a:cs typeface="Times" panose="02020603050405020304" pitchFamily="18" charset="0"/>
              </a:rPr>
              <a:t>dict</a:t>
            </a:r>
            <a:r>
              <a:rPr lang="en-US" sz="3200" dirty="0">
                <a:latin typeface="Times" panose="02020603050405020304" pitchFamily="18" charset="0"/>
                <a:cs typeface="Times" panose="02020603050405020304" pitchFamily="18" charset="0"/>
              </a:rPr>
              <a:t> are separated by commas.</a:t>
            </a:r>
          </a:p>
          <a:p>
            <a:endParaRPr lang="en-US" sz="3200" dirty="0">
              <a:latin typeface="Times" panose="02020603050405020304" pitchFamily="18" charset="0"/>
              <a:cs typeface="Times" panose="02020603050405020304" pitchFamily="18" charset="0"/>
            </a:endParaRPr>
          </a:p>
          <a:p>
            <a:r>
              <a:rPr lang="en-US" sz="3200" dirty="0">
                <a:latin typeface="Times" panose="02020603050405020304" pitchFamily="18" charset="0"/>
                <a:cs typeface="Times" panose="02020603050405020304" pitchFamily="18" charset="0"/>
              </a:rPr>
              <a:t>Some useful </a:t>
            </a:r>
            <a:r>
              <a:rPr lang="en-US" sz="3200" dirty="0" err="1">
                <a:latin typeface="Times" panose="02020603050405020304" pitchFamily="18" charset="0"/>
                <a:cs typeface="Times" panose="02020603050405020304" pitchFamily="18" charset="0"/>
              </a:rPr>
              <a:t>dict</a:t>
            </a:r>
            <a:r>
              <a:rPr lang="en-US" sz="3200" dirty="0">
                <a:latin typeface="Times" panose="02020603050405020304" pitchFamily="18" charset="0"/>
                <a:cs typeface="Times" panose="02020603050405020304" pitchFamily="18" charset="0"/>
              </a:rPr>
              <a:t> methods, including keys(), values(), </a:t>
            </a:r>
            <a:r>
              <a:rPr lang="en-US" sz="3200" dirty="0" err="1">
                <a:latin typeface="Times" panose="02020603050405020304" pitchFamily="18" charset="0"/>
                <a:cs typeface="Times" panose="02020603050405020304" pitchFamily="18" charset="0"/>
              </a:rPr>
              <a:t>cmp</a:t>
            </a:r>
            <a:r>
              <a:rPr lang="en-US" sz="3200" dirty="0">
                <a:latin typeface="Times" panose="02020603050405020304" pitchFamily="18" charset="0"/>
                <a:cs typeface="Times" panose="02020603050405020304" pitchFamily="18" charset="0"/>
              </a:rPr>
              <a:t>(), and </a:t>
            </a:r>
            <a:r>
              <a:rPr lang="en-US" sz="3200" dirty="0" err="1">
                <a:latin typeface="Times" panose="02020603050405020304" pitchFamily="18" charset="0"/>
                <a:cs typeface="Times" panose="02020603050405020304" pitchFamily="18" charset="0"/>
              </a:rPr>
              <a:t>len</a:t>
            </a:r>
            <a:r>
              <a:rPr lang="en-US" sz="3200" dirty="0">
                <a:latin typeface="Times" panose="02020603050405020304" pitchFamily="18" charset="0"/>
                <a:cs typeface="Times" panose="02020603050405020304" pitchFamily="18" charset="0"/>
              </a:rPr>
              <a:t>().</a:t>
            </a:r>
            <a:endParaRPr lang="en-IN" sz="32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1564774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83F505-D570-86A0-CA42-467B970C5E2D}"/>
              </a:ext>
            </a:extLst>
          </p:cNvPr>
          <p:cNvSpPr txBox="1"/>
          <p:nvPr/>
        </p:nvSpPr>
        <p:spPr>
          <a:xfrm>
            <a:off x="919147" y="448046"/>
            <a:ext cx="7332132" cy="707886"/>
          </a:xfrm>
          <a:prstGeom prst="rect">
            <a:avLst/>
          </a:prstGeom>
          <a:noFill/>
        </p:spPr>
        <p:txBody>
          <a:bodyPr wrap="square">
            <a:spAutoFit/>
          </a:bodyPr>
          <a:lstStyle/>
          <a:p>
            <a:r>
              <a:rPr lang="en-IN" sz="4000" b="1" dirty="0" err="1">
                <a:latin typeface="Times" panose="02020603050405020304" pitchFamily="18" charset="0"/>
                <a:cs typeface="Times" panose="02020603050405020304" pitchFamily="18" charset="0"/>
              </a:rPr>
              <a:t>Hadoop</a:t>
            </a:r>
            <a:endParaRPr lang="en-IN" sz="4000" b="1" dirty="0">
              <a:latin typeface="Times" panose="02020603050405020304" pitchFamily="18" charset="0"/>
              <a:cs typeface="Times" panose="02020603050405020304" pitchFamily="18" charset="0"/>
            </a:endParaRPr>
          </a:p>
        </p:txBody>
      </p:sp>
      <p:sp>
        <p:nvSpPr>
          <p:cNvPr id="8" name="TextBox 7">
            <a:extLst>
              <a:ext uri="{FF2B5EF4-FFF2-40B4-BE49-F238E27FC236}">
                <a16:creationId xmlns:a16="http://schemas.microsoft.com/office/drawing/2014/main" id="{EDEB0A91-CB82-3AB8-8DCA-1CAFAC1B5AAA}"/>
              </a:ext>
            </a:extLst>
          </p:cNvPr>
          <p:cNvSpPr txBox="1"/>
          <p:nvPr/>
        </p:nvSpPr>
        <p:spPr>
          <a:xfrm>
            <a:off x="1274747" y="1680865"/>
            <a:ext cx="13016986" cy="6001643"/>
          </a:xfrm>
          <a:prstGeom prst="rect">
            <a:avLst/>
          </a:prstGeom>
          <a:noFill/>
        </p:spPr>
        <p:txBody>
          <a:bodyPr wrap="square">
            <a:spAutoFit/>
          </a:bodyPr>
          <a:lstStyle/>
          <a:p>
            <a:pPr algn="just"/>
            <a:r>
              <a:rPr lang="en-US" sz="3200" dirty="0">
                <a:latin typeface="Times" panose="02020603050405020304" pitchFamily="18" charset="0"/>
                <a:cs typeface="Times" panose="02020603050405020304" pitchFamily="18" charset="0"/>
              </a:rPr>
              <a:t>Hadoop is a </a:t>
            </a:r>
            <a:r>
              <a:rPr lang="en-US" sz="3200" b="1" dirty="0">
                <a:latin typeface="Times" panose="02020603050405020304" pitchFamily="18" charset="0"/>
                <a:cs typeface="Times" panose="02020603050405020304" pitchFamily="18" charset="0"/>
              </a:rPr>
              <a:t>data storage and processing platform </a:t>
            </a:r>
            <a:r>
              <a:rPr lang="en-US" sz="3200" dirty="0">
                <a:latin typeface="Times" panose="02020603050405020304" pitchFamily="18" charset="0"/>
                <a:cs typeface="Times" panose="02020603050405020304" pitchFamily="18" charset="0"/>
              </a:rPr>
              <a:t>initially based on a central concept: </a:t>
            </a:r>
          </a:p>
          <a:p>
            <a:pPr algn="just"/>
            <a:r>
              <a:rPr lang="en-US" sz="3200" b="1" dirty="0">
                <a:latin typeface="Times" panose="02020603050405020304" pitchFamily="18" charset="0"/>
                <a:cs typeface="Times" panose="02020603050405020304" pitchFamily="18" charset="0"/>
              </a:rPr>
              <a:t>Data Locality</a:t>
            </a:r>
            <a:r>
              <a:rPr lang="en-US" sz="3200" dirty="0">
                <a:latin typeface="Times" panose="02020603050405020304" pitchFamily="18" charset="0"/>
                <a:cs typeface="Times" panose="02020603050405020304" pitchFamily="18" charset="0"/>
              </a:rPr>
              <a:t>-Data locality refers to the </a:t>
            </a:r>
            <a:r>
              <a:rPr lang="en-US" sz="3200" b="1" dirty="0">
                <a:latin typeface="Times" panose="02020603050405020304" pitchFamily="18" charset="0"/>
                <a:cs typeface="Times" panose="02020603050405020304" pitchFamily="18" charset="0"/>
              </a:rPr>
              <a:t>pattern of processing data </a:t>
            </a:r>
            <a:r>
              <a:rPr lang="en-US" sz="3200" dirty="0">
                <a:latin typeface="Times" panose="02020603050405020304" pitchFamily="18" charset="0"/>
                <a:cs typeface="Times" panose="02020603050405020304" pitchFamily="18" charset="0"/>
              </a:rPr>
              <a:t>where it resides by bringing the computation to the data rather than the typical pattern of requesting data from its location.</a:t>
            </a:r>
          </a:p>
          <a:p>
            <a:pPr algn="just"/>
            <a:r>
              <a:rPr lang="en-US" sz="3200" b="1" dirty="0">
                <a:latin typeface="Times" panose="02020603050405020304" pitchFamily="18" charset="0"/>
                <a:cs typeface="Times" panose="02020603050405020304" pitchFamily="18" charset="0"/>
              </a:rPr>
              <a:t>For example</a:t>
            </a:r>
            <a:r>
              <a:rPr lang="en-US" sz="3200" dirty="0">
                <a:latin typeface="Times" panose="02020603050405020304" pitchFamily="18" charset="0"/>
                <a:cs typeface="Times" panose="02020603050405020304" pitchFamily="18" charset="0"/>
              </a:rPr>
              <a:t>, a database management system—and sending the data to a remote processing system or host.</a:t>
            </a:r>
          </a:p>
          <a:p>
            <a:pPr algn="just"/>
            <a:endParaRPr lang="en-US" sz="3200" dirty="0">
              <a:latin typeface="Times" panose="02020603050405020304" pitchFamily="18" charset="0"/>
              <a:cs typeface="Times" panose="02020603050405020304" pitchFamily="18" charset="0"/>
            </a:endParaRPr>
          </a:p>
          <a:p>
            <a:pPr algn="just"/>
            <a:r>
              <a:rPr lang="en-US" sz="3200" dirty="0" err="1">
                <a:latin typeface="Times" panose="02020603050405020304" pitchFamily="18" charset="0"/>
                <a:cs typeface="Times" panose="02020603050405020304" pitchFamily="18" charset="0"/>
              </a:rPr>
              <a:t>Hadoop</a:t>
            </a:r>
            <a:r>
              <a:rPr lang="en-US" sz="3200" dirty="0">
                <a:latin typeface="Times" panose="02020603050405020304" pitchFamily="18" charset="0"/>
                <a:cs typeface="Times" panose="02020603050405020304" pitchFamily="18" charset="0"/>
              </a:rPr>
              <a:t> enables large datasets to be </a:t>
            </a:r>
            <a:r>
              <a:rPr lang="en-US" sz="3200" b="1" dirty="0">
                <a:latin typeface="Times" panose="02020603050405020304" pitchFamily="18" charset="0"/>
                <a:cs typeface="Times" panose="02020603050405020304" pitchFamily="18" charset="0"/>
              </a:rPr>
              <a:t>processed locally on the nodes of a cluster</a:t>
            </a:r>
            <a:r>
              <a:rPr lang="en-US" sz="3200" dirty="0">
                <a:latin typeface="Times" panose="02020603050405020304" pitchFamily="18" charset="0"/>
                <a:cs typeface="Times" panose="02020603050405020304" pitchFamily="18" charset="0"/>
              </a:rPr>
              <a:t> using a shared nothing approach, where each node can independently process a much </a:t>
            </a:r>
            <a:r>
              <a:rPr lang="en-US" sz="3200" b="1" dirty="0">
                <a:latin typeface="Times" panose="02020603050405020304" pitchFamily="18" charset="0"/>
                <a:cs typeface="Times" panose="02020603050405020304" pitchFamily="18" charset="0"/>
              </a:rPr>
              <a:t>smaller subset of the entire dataset </a:t>
            </a:r>
            <a:r>
              <a:rPr lang="en-US" sz="3200" dirty="0">
                <a:latin typeface="Times" panose="02020603050405020304" pitchFamily="18" charset="0"/>
                <a:cs typeface="Times" panose="02020603050405020304" pitchFamily="18" charset="0"/>
              </a:rPr>
              <a:t>without needing to communicate with other nodes</a:t>
            </a:r>
            <a:endParaRPr lang="en-IN" sz="32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12436562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Spark</a:t>
            </a:r>
            <a:endParaRPr lang="en-IN" dirty="0"/>
          </a:p>
        </p:txBody>
      </p:sp>
      <p:sp>
        <p:nvSpPr>
          <p:cNvPr id="4" name="TextBox 3">
            <a:extLst>
              <a:ext uri="{FF2B5EF4-FFF2-40B4-BE49-F238E27FC236}">
                <a16:creationId xmlns:a16="http://schemas.microsoft.com/office/drawing/2014/main" id="{02708FF0-B771-4F0C-A401-B7699DFF1491}"/>
              </a:ext>
            </a:extLst>
          </p:cNvPr>
          <p:cNvSpPr txBox="1"/>
          <p:nvPr/>
        </p:nvSpPr>
        <p:spPr>
          <a:xfrm>
            <a:off x="1569586" y="2129641"/>
            <a:ext cx="10574865" cy="4708981"/>
          </a:xfrm>
          <a:prstGeom prst="rect">
            <a:avLst/>
          </a:prstGeom>
          <a:noFill/>
        </p:spPr>
        <p:txBody>
          <a:bodyPr wrap="square">
            <a:spAutoFit/>
          </a:bodyPr>
          <a:lstStyle/>
          <a:p>
            <a:r>
              <a:rPr lang="en-IN" sz="3000" dirty="0"/>
              <a:t>&gt;&gt;&gt; dict0 = {'</a:t>
            </a:r>
            <a:r>
              <a:rPr lang="en-IN" sz="3000" dirty="0" err="1"/>
              <a:t>fname</a:t>
            </a:r>
            <a:r>
              <a:rPr lang="en-IN" sz="3000" dirty="0"/>
              <a:t>':'Jeff', '</a:t>
            </a:r>
            <a:r>
              <a:rPr lang="en-IN" sz="3000" dirty="0" err="1"/>
              <a:t>lname</a:t>
            </a:r>
            <a:r>
              <a:rPr lang="en-IN" sz="3000" dirty="0"/>
              <a:t>':'</a:t>
            </a:r>
            <a:r>
              <a:rPr lang="en-IN" sz="3000" dirty="0" err="1"/>
              <a:t>Aven</a:t>
            </a:r>
            <a:r>
              <a:rPr lang="en-IN" sz="3000" dirty="0"/>
              <a:t>', '</a:t>
            </a:r>
            <a:r>
              <a:rPr lang="en-IN" sz="3000" dirty="0" err="1"/>
              <a:t>pos</a:t>
            </a:r>
            <a:r>
              <a:rPr lang="en-IN" sz="3000" dirty="0"/>
              <a:t>':'author’} </a:t>
            </a:r>
          </a:p>
          <a:p>
            <a:r>
              <a:rPr lang="en-IN" sz="3000" dirty="0"/>
              <a:t>&gt;&gt;&gt; dict1 = {'</a:t>
            </a:r>
            <a:r>
              <a:rPr lang="en-IN" sz="3000" dirty="0" err="1"/>
              <a:t>fname</a:t>
            </a:r>
            <a:r>
              <a:rPr lang="en-IN" sz="3000" dirty="0"/>
              <a:t>':'Barack', '</a:t>
            </a:r>
            <a:r>
              <a:rPr lang="en-IN" sz="3000" dirty="0" err="1"/>
              <a:t>lname</a:t>
            </a:r>
            <a:r>
              <a:rPr lang="en-IN" sz="3000" dirty="0"/>
              <a:t>':'Obama', '</a:t>
            </a:r>
            <a:r>
              <a:rPr lang="en-IN" sz="3000" dirty="0" err="1"/>
              <a:t>pos</a:t>
            </a:r>
            <a:r>
              <a:rPr lang="en-IN" sz="3000" dirty="0"/>
              <a:t>':'president’} </a:t>
            </a:r>
          </a:p>
          <a:p>
            <a:r>
              <a:rPr lang="en-IN" sz="3000" dirty="0"/>
              <a:t>&gt;&gt;&gt; dict2 = {'</a:t>
            </a:r>
            <a:r>
              <a:rPr lang="en-IN" sz="3000" dirty="0" err="1"/>
              <a:t>fname</a:t>
            </a:r>
            <a:r>
              <a:rPr lang="en-IN" sz="3000" dirty="0"/>
              <a:t>':'Ronald', '</a:t>
            </a:r>
            <a:r>
              <a:rPr lang="en-IN" sz="3000" dirty="0" err="1"/>
              <a:t>lname</a:t>
            </a:r>
            <a:r>
              <a:rPr lang="en-IN" sz="3000" dirty="0"/>
              <a:t>':'Reagan', '</a:t>
            </a:r>
            <a:r>
              <a:rPr lang="en-IN" sz="3000" dirty="0" err="1"/>
              <a:t>pos</a:t>
            </a:r>
            <a:r>
              <a:rPr lang="en-IN" sz="3000" dirty="0"/>
              <a:t>':'president’} </a:t>
            </a:r>
          </a:p>
          <a:p>
            <a:r>
              <a:rPr lang="en-IN" sz="3000" dirty="0"/>
              <a:t>&gt;&gt;&gt; dict3 = {'</a:t>
            </a:r>
            <a:r>
              <a:rPr lang="en-IN" sz="3000" dirty="0" err="1"/>
              <a:t>fname</a:t>
            </a:r>
            <a:r>
              <a:rPr lang="en-IN" sz="3000" dirty="0"/>
              <a:t>':'John', '</a:t>
            </a:r>
            <a:r>
              <a:rPr lang="en-IN" sz="3000" dirty="0" err="1"/>
              <a:t>mi':'F</a:t>
            </a:r>
            <a:r>
              <a:rPr lang="en-IN" sz="3000" dirty="0"/>
              <a:t>', '</a:t>
            </a:r>
            <a:r>
              <a:rPr lang="en-IN" sz="3000" dirty="0" err="1"/>
              <a:t>lname</a:t>
            </a:r>
            <a:r>
              <a:rPr lang="en-IN" sz="3000" dirty="0"/>
              <a:t>':'Kennedy', '</a:t>
            </a:r>
            <a:r>
              <a:rPr lang="en-IN" sz="3000" dirty="0" err="1"/>
              <a:t>pos</a:t>
            </a:r>
            <a:r>
              <a:rPr lang="en-IN" sz="3000" dirty="0"/>
              <a:t>':'president’} </a:t>
            </a:r>
          </a:p>
          <a:p>
            <a:r>
              <a:rPr lang="en-IN" sz="3000" dirty="0"/>
              <a:t>&gt;&gt;&gt; dict4 = {'</a:t>
            </a:r>
            <a:r>
              <a:rPr lang="en-IN" sz="3000" dirty="0" err="1"/>
              <a:t>fname</a:t>
            </a:r>
            <a:r>
              <a:rPr lang="en-IN" sz="3000" dirty="0"/>
              <a:t>':'Jeff', '</a:t>
            </a:r>
            <a:r>
              <a:rPr lang="en-IN" sz="3000" dirty="0" err="1"/>
              <a:t>lname</a:t>
            </a:r>
            <a:r>
              <a:rPr lang="en-IN" sz="3000" dirty="0"/>
              <a:t>':'</a:t>
            </a:r>
            <a:r>
              <a:rPr lang="en-IN" sz="3000" dirty="0" err="1"/>
              <a:t>Aven</a:t>
            </a:r>
            <a:r>
              <a:rPr lang="en-IN" sz="3000" dirty="0"/>
              <a:t>', '</a:t>
            </a:r>
            <a:r>
              <a:rPr lang="en-IN" sz="3000" dirty="0" err="1"/>
              <a:t>pos</a:t>
            </a:r>
            <a:r>
              <a:rPr lang="en-IN" sz="3000" dirty="0"/>
              <a:t>':'author’}</a:t>
            </a:r>
          </a:p>
          <a:p>
            <a:r>
              <a:rPr lang="en-IN" sz="3000" dirty="0"/>
              <a:t>&gt;&gt;&gt; </a:t>
            </a:r>
            <a:r>
              <a:rPr lang="en-IN" sz="3000" dirty="0" err="1"/>
              <a:t>len</a:t>
            </a:r>
            <a:r>
              <a:rPr lang="en-IN" sz="3000" dirty="0"/>
              <a:t>(dict0) </a:t>
            </a:r>
          </a:p>
          <a:p>
            <a:r>
              <a:rPr lang="en-IN" sz="3000" dirty="0"/>
              <a:t>3 </a:t>
            </a:r>
          </a:p>
          <a:p>
            <a:r>
              <a:rPr lang="en-IN" sz="3000" dirty="0"/>
              <a:t>&gt;&gt;&gt; print(dict0['</a:t>
            </a:r>
            <a:r>
              <a:rPr lang="en-IN" sz="3000" dirty="0" err="1"/>
              <a:t>fname</a:t>
            </a:r>
            <a:r>
              <a:rPr lang="en-IN" sz="3000" dirty="0"/>
              <a:t>’]</a:t>
            </a:r>
          </a:p>
          <a:p>
            <a:r>
              <a:rPr lang="en-IN" sz="3000" dirty="0"/>
              <a:t>Jeff </a:t>
            </a:r>
          </a:p>
        </p:txBody>
      </p:sp>
    </p:spTree>
    <p:extLst>
      <p:ext uri="{BB962C8B-B14F-4D97-AF65-F5344CB8AC3E}">
        <p14:creationId xmlns:p14="http://schemas.microsoft.com/office/powerpoint/2010/main" val="21093780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24FEE3-91FB-A3CB-B265-3FD2E324DC5B}"/>
              </a:ext>
            </a:extLst>
          </p:cNvPr>
          <p:cNvSpPr>
            <a:spLocks noGrp="1"/>
          </p:cNvSpPr>
          <p:nvPr>
            <p:ph type="body" sz="quarter" idx="17"/>
          </p:nvPr>
        </p:nvSpPr>
        <p:spPr>
          <a:xfrm>
            <a:off x="1882588" y="448236"/>
            <a:ext cx="11913334" cy="7243482"/>
          </a:xfrm>
        </p:spPr>
        <p:txBody>
          <a:bodyPr/>
          <a:lstStyle/>
          <a:p>
            <a:pPr marL="0" indent="0">
              <a:buNone/>
            </a:pPr>
            <a:r>
              <a:rPr lang="en-IN" dirty="0"/>
              <a:t>&gt;&gt;&gt; dict0.keys() </a:t>
            </a:r>
          </a:p>
          <a:p>
            <a:pPr marL="0" indent="0">
              <a:buNone/>
            </a:pPr>
            <a:r>
              <a:rPr lang="en-IN" dirty="0"/>
              <a:t>	['</a:t>
            </a:r>
            <a:r>
              <a:rPr lang="en-IN" dirty="0" err="1"/>
              <a:t>lname</a:t>
            </a:r>
            <a:r>
              <a:rPr lang="en-IN" dirty="0"/>
              <a:t>', '</a:t>
            </a:r>
            <a:r>
              <a:rPr lang="en-IN" dirty="0" err="1"/>
              <a:t>pos</a:t>
            </a:r>
            <a:r>
              <a:rPr lang="en-IN" dirty="0"/>
              <a:t>', '</a:t>
            </a:r>
            <a:r>
              <a:rPr lang="en-IN" dirty="0" err="1"/>
              <a:t>fname</a:t>
            </a:r>
            <a:r>
              <a:rPr lang="en-IN" dirty="0"/>
              <a:t>’] </a:t>
            </a:r>
          </a:p>
          <a:p>
            <a:pPr marL="0" indent="0">
              <a:buNone/>
            </a:pPr>
            <a:r>
              <a:rPr lang="en-IN" dirty="0"/>
              <a:t>&gt;&gt;&gt; dict0.values() </a:t>
            </a:r>
          </a:p>
          <a:p>
            <a:pPr marL="0" indent="0">
              <a:buNone/>
            </a:pPr>
            <a:r>
              <a:rPr lang="en-IN" dirty="0"/>
              <a:t>	['Aven', 'author', 'Jeff’] </a:t>
            </a:r>
          </a:p>
          <a:p>
            <a:pPr marL="0" indent="0">
              <a:buNone/>
            </a:pPr>
            <a:r>
              <a:rPr lang="en-IN" dirty="0"/>
              <a:t># compare dictionaries </a:t>
            </a:r>
          </a:p>
          <a:p>
            <a:pPr marL="0" indent="0">
              <a:buNone/>
            </a:pPr>
            <a:r>
              <a:rPr lang="en-IN" dirty="0"/>
              <a:t>	&gt;&gt;&gt; </a:t>
            </a:r>
            <a:r>
              <a:rPr lang="en-IN" dirty="0" err="1"/>
              <a:t>cmp</a:t>
            </a:r>
            <a:r>
              <a:rPr lang="en-IN" dirty="0"/>
              <a:t>(dict0, dict1) </a:t>
            </a:r>
          </a:p>
          <a:p>
            <a:pPr marL="0" indent="0">
              <a:buNone/>
            </a:pPr>
            <a:r>
              <a:rPr lang="en-IN" dirty="0"/>
              <a:t>1 ## keys match but values </a:t>
            </a:r>
            <a:r>
              <a:rPr lang="en-IN" dirty="0" err="1"/>
              <a:t>dont</a:t>
            </a:r>
            <a:r>
              <a:rPr lang="en-IN" dirty="0"/>
              <a:t> </a:t>
            </a:r>
          </a:p>
          <a:p>
            <a:pPr marL="0" indent="0">
              <a:buNone/>
            </a:pPr>
            <a:r>
              <a:rPr lang="en-IN" dirty="0"/>
              <a:t>	&gt;&gt;&gt; </a:t>
            </a:r>
            <a:r>
              <a:rPr lang="en-IN" dirty="0" err="1"/>
              <a:t>cmp</a:t>
            </a:r>
            <a:r>
              <a:rPr lang="en-IN" dirty="0"/>
              <a:t>(dict0, dict4) </a:t>
            </a:r>
          </a:p>
          <a:p>
            <a:pPr marL="0" indent="0">
              <a:buNone/>
            </a:pPr>
            <a:r>
              <a:rPr lang="en-IN" dirty="0"/>
              <a:t>0 ## all key value pairs match </a:t>
            </a:r>
          </a:p>
          <a:p>
            <a:pPr marL="0" indent="0">
              <a:buNone/>
            </a:pPr>
            <a:r>
              <a:rPr lang="en-IN" dirty="0"/>
              <a:t>&gt;&gt;&gt; </a:t>
            </a:r>
            <a:r>
              <a:rPr lang="en-IN" dirty="0" err="1"/>
              <a:t>cmp</a:t>
            </a:r>
            <a:r>
              <a:rPr lang="en-IN" dirty="0"/>
              <a:t>(dict1, dict2) </a:t>
            </a:r>
          </a:p>
          <a:p>
            <a:pPr marL="0" indent="0">
              <a:buNone/>
            </a:pPr>
            <a:r>
              <a:rPr lang="en-IN" dirty="0"/>
              <a:t>−1 ## some key value pairs match</a:t>
            </a:r>
          </a:p>
        </p:txBody>
      </p:sp>
    </p:spTree>
    <p:extLst>
      <p:ext uri="{BB962C8B-B14F-4D97-AF65-F5344CB8AC3E}">
        <p14:creationId xmlns:p14="http://schemas.microsoft.com/office/powerpoint/2010/main" val="37699874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Spark</a:t>
            </a:r>
            <a:endParaRPr lang="en-IN" dirty="0"/>
          </a:p>
        </p:txBody>
      </p:sp>
      <p:sp>
        <p:nvSpPr>
          <p:cNvPr id="4" name="TextBox 3">
            <a:extLst>
              <a:ext uri="{FF2B5EF4-FFF2-40B4-BE49-F238E27FC236}">
                <a16:creationId xmlns:a16="http://schemas.microsoft.com/office/drawing/2014/main" id="{FAB6BF0F-ACCA-46AB-6875-EFED7526F95B}"/>
              </a:ext>
            </a:extLst>
          </p:cNvPr>
          <p:cNvSpPr txBox="1"/>
          <p:nvPr/>
        </p:nvSpPr>
        <p:spPr>
          <a:xfrm>
            <a:off x="956661" y="1413053"/>
            <a:ext cx="7332132" cy="523220"/>
          </a:xfrm>
          <a:prstGeom prst="rect">
            <a:avLst/>
          </a:prstGeom>
          <a:noFill/>
        </p:spPr>
        <p:txBody>
          <a:bodyPr wrap="square">
            <a:spAutoFit/>
          </a:bodyPr>
          <a:lstStyle/>
          <a:p>
            <a:r>
              <a:rPr lang="en-IN" sz="2800" b="1" dirty="0">
                <a:latin typeface="Times" panose="02020603050405020304" pitchFamily="18" charset="0"/>
                <a:cs typeface="Times" panose="02020603050405020304" pitchFamily="18" charset="0"/>
              </a:rPr>
              <a:t>Python Object Serialization</a:t>
            </a:r>
          </a:p>
        </p:txBody>
      </p:sp>
      <p:sp>
        <p:nvSpPr>
          <p:cNvPr id="6" name="TextBox 5">
            <a:extLst>
              <a:ext uri="{FF2B5EF4-FFF2-40B4-BE49-F238E27FC236}">
                <a16:creationId xmlns:a16="http://schemas.microsoft.com/office/drawing/2014/main" id="{C363A2B0-7663-AE2B-82B9-7F9B56EA4AB9}"/>
              </a:ext>
            </a:extLst>
          </p:cNvPr>
          <p:cNvSpPr txBox="1"/>
          <p:nvPr/>
        </p:nvSpPr>
        <p:spPr>
          <a:xfrm>
            <a:off x="1269998" y="2132684"/>
            <a:ext cx="13174134" cy="954107"/>
          </a:xfrm>
          <a:prstGeom prst="rect">
            <a:avLst/>
          </a:prstGeom>
          <a:noFill/>
        </p:spPr>
        <p:txBody>
          <a:bodyPr wrap="square">
            <a:spAutoFit/>
          </a:bodyPr>
          <a:lstStyle/>
          <a:p>
            <a:pPr algn="just"/>
            <a:r>
              <a:rPr lang="en-US" sz="2800" dirty="0">
                <a:latin typeface="Times" panose="02020603050405020304" pitchFamily="18" charset="0"/>
                <a:cs typeface="Times" panose="02020603050405020304" pitchFamily="18" charset="0"/>
              </a:rPr>
              <a:t>Serialization is the process of </a:t>
            </a:r>
            <a:r>
              <a:rPr lang="en-US" sz="2800" b="1" dirty="0">
                <a:latin typeface="Times" panose="02020603050405020304" pitchFamily="18" charset="0"/>
                <a:cs typeface="Times" panose="02020603050405020304" pitchFamily="18" charset="0"/>
              </a:rPr>
              <a:t>converting an object into a structure </a:t>
            </a:r>
            <a:r>
              <a:rPr lang="en-US" sz="2800" dirty="0">
                <a:latin typeface="Times" panose="02020603050405020304" pitchFamily="18" charset="0"/>
                <a:cs typeface="Times" panose="02020603050405020304" pitchFamily="18" charset="0"/>
              </a:rPr>
              <a:t>that can be unpacked (deserialized) at a later point in time on the same system or on a different system.</a:t>
            </a:r>
            <a:endParaRPr lang="en-IN" sz="2800" dirty="0">
              <a:latin typeface="Times" panose="02020603050405020304" pitchFamily="18" charset="0"/>
              <a:cs typeface="Times" panose="02020603050405020304" pitchFamily="18" charset="0"/>
            </a:endParaRPr>
          </a:p>
        </p:txBody>
      </p:sp>
      <p:sp>
        <p:nvSpPr>
          <p:cNvPr id="8" name="TextBox 7">
            <a:extLst>
              <a:ext uri="{FF2B5EF4-FFF2-40B4-BE49-F238E27FC236}">
                <a16:creationId xmlns:a16="http://schemas.microsoft.com/office/drawing/2014/main" id="{FAFE2DF3-7056-B880-E910-889A52EBE9E3}"/>
              </a:ext>
            </a:extLst>
          </p:cNvPr>
          <p:cNvSpPr txBox="1"/>
          <p:nvPr/>
        </p:nvSpPr>
        <p:spPr>
          <a:xfrm>
            <a:off x="956661" y="3184692"/>
            <a:ext cx="7332132" cy="584775"/>
          </a:xfrm>
          <a:prstGeom prst="rect">
            <a:avLst/>
          </a:prstGeom>
          <a:noFill/>
        </p:spPr>
        <p:txBody>
          <a:bodyPr wrap="square">
            <a:spAutoFit/>
          </a:bodyPr>
          <a:lstStyle/>
          <a:p>
            <a:r>
              <a:rPr lang="en-IN" sz="3200" b="1" dirty="0">
                <a:latin typeface="Times" panose="02020603050405020304" pitchFamily="18" charset="0"/>
                <a:cs typeface="Times" panose="02020603050405020304" pitchFamily="18" charset="0"/>
              </a:rPr>
              <a:t>JSON</a:t>
            </a:r>
          </a:p>
        </p:txBody>
      </p:sp>
      <p:sp>
        <p:nvSpPr>
          <p:cNvPr id="10" name="TextBox 9">
            <a:extLst>
              <a:ext uri="{FF2B5EF4-FFF2-40B4-BE49-F238E27FC236}">
                <a16:creationId xmlns:a16="http://schemas.microsoft.com/office/drawing/2014/main" id="{9B0C4ED1-FCF6-4A9C-ACA0-2B72C31EA9B8}"/>
              </a:ext>
            </a:extLst>
          </p:cNvPr>
          <p:cNvSpPr txBox="1"/>
          <p:nvPr/>
        </p:nvSpPr>
        <p:spPr>
          <a:xfrm>
            <a:off x="1303868" y="3996655"/>
            <a:ext cx="13021733" cy="3970318"/>
          </a:xfrm>
          <a:prstGeom prst="rect">
            <a:avLst/>
          </a:prstGeom>
          <a:noFill/>
        </p:spPr>
        <p:txBody>
          <a:bodyPr wrap="square">
            <a:spAutoFit/>
          </a:bodyPr>
          <a:lstStyle/>
          <a:p>
            <a:pPr algn="just"/>
            <a:r>
              <a:rPr lang="en-US" sz="2800" dirty="0">
                <a:latin typeface="Times" panose="02020603050405020304" pitchFamily="18" charset="0"/>
                <a:cs typeface="Times" panose="02020603050405020304" pitchFamily="18" charset="0"/>
              </a:rPr>
              <a:t>JSON (JavaScript Object Notation) is a </a:t>
            </a:r>
            <a:r>
              <a:rPr lang="en-US" sz="2800" b="1" dirty="0">
                <a:latin typeface="Times" panose="02020603050405020304" pitchFamily="18" charset="0"/>
                <a:cs typeface="Times" panose="02020603050405020304" pitchFamily="18" charset="0"/>
              </a:rPr>
              <a:t>common serialization format</a:t>
            </a:r>
            <a:r>
              <a:rPr lang="en-US" sz="2800" dirty="0">
                <a:latin typeface="Times" panose="02020603050405020304" pitchFamily="18" charset="0"/>
                <a:cs typeface="Times" panose="02020603050405020304" pitchFamily="18" charset="0"/>
              </a:rPr>
              <a:t>. JSON has extended well beyond JavaScript and is used in a multitude of platforms, with </a:t>
            </a:r>
            <a:r>
              <a:rPr lang="en-US" sz="2800" b="1" dirty="0">
                <a:latin typeface="Times" panose="02020603050405020304" pitchFamily="18" charset="0"/>
                <a:cs typeface="Times" panose="02020603050405020304" pitchFamily="18" charset="0"/>
              </a:rPr>
              <a:t>support in nearly every programming language</a:t>
            </a:r>
            <a:r>
              <a:rPr lang="en-US" sz="2800" dirty="0">
                <a:latin typeface="Times" panose="02020603050405020304" pitchFamily="18" charset="0"/>
                <a:cs typeface="Times" panose="02020603050405020304" pitchFamily="18" charset="0"/>
              </a:rPr>
              <a:t>. It is a common response structure returned from web services. </a:t>
            </a:r>
          </a:p>
          <a:p>
            <a:pPr algn="just"/>
            <a:endParaRPr lang="en-US" sz="2800" dirty="0">
              <a:latin typeface="Times" panose="02020603050405020304" pitchFamily="18" charset="0"/>
              <a:cs typeface="Times" panose="02020603050405020304" pitchFamily="18" charset="0"/>
            </a:endParaRPr>
          </a:p>
          <a:p>
            <a:pPr algn="just"/>
            <a:r>
              <a:rPr lang="en-US" sz="2800" dirty="0">
                <a:latin typeface="Times" panose="02020603050405020304" pitchFamily="18" charset="0"/>
                <a:cs typeface="Times" panose="02020603050405020304" pitchFamily="18" charset="0"/>
              </a:rPr>
              <a:t>JSON is supported natively in </a:t>
            </a:r>
            <a:r>
              <a:rPr lang="en-US" sz="2800" b="1" dirty="0">
                <a:latin typeface="Times" panose="02020603050405020304" pitchFamily="18" charset="0"/>
                <a:cs typeface="Times" panose="02020603050405020304" pitchFamily="18" charset="0"/>
              </a:rPr>
              <a:t>Python using the </a:t>
            </a:r>
            <a:r>
              <a:rPr lang="en-US" sz="2800" b="1" dirty="0" err="1">
                <a:latin typeface="Times" panose="02020603050405020304" pitchFamily="18" charset="0"/>
                <a:cs typeface="Times" panose="02020603050405020304" pitchFamily="18" charset="0"/>
              </a:rPr>
              <a:t>json</a:t>
            </a:r>
            <a:r>
              <a:rPr lang="en-US" sz="2800" b="1" dirty="0">
                <a:latin typeface="Times" panose="02020603050405020304" pitchFamily="18" charset="0"/>
                <a:cs typeface="Times" panose="02020603050405020304" pitchFamily="18" charset="0"/>
              </a:rPr>
              <a:t> </a:t>
            </a:r>
            <a:r>
              <a:rPr lang="en-US" sz="2800" dirty="0">
                <a:latin typeface="Times" panose="02020603050405020304" pitchFamily="18" charset="0"/>
                <a:cs typeface="Times" panose="02020603050405020304" pitchFamily="18" charset="0"/>
              </a:rPr>
              <a:t>package. A package is a set of libraries or a collection of modules (which are essentially Python files). The </a:t>
            </a:r>
            <a:r>
              <a:rPr lang="en-US" sz="2800" dirty="0" err="1">
                <a:latin typeface="Times" panose="02020603050405020304" pitchFamily="18" charset="0"/>
                <a:cs typeface="Times" panose="02020603050405020304" pitchFamily="18" charset="0"/>
              </a:rPr>
              <a:t>json</a:t>
            </a:r>
            <a:r>
              <a:rPr lang="en-US" sz="2800" dirty="0">
                <a:latin typeface="Times" panose="02020603050405020304" pitchFamily="18" charset="0"/>
                <a:cs typeface="Times" panose="02020603050405020304" pitchFamily="18" charset="0"/>
              </a:rPr>
              <a:t> package is used to encode and </a:t>
            </a:r>
            <a:r>
              <a:rPr lang="en-US" sz="2800" b="1" dirty="0">
                <a:latin typeface="Times" panose="02020603050405020304" pitchFamily="18" charset="0"/>
                <a:cs typeface="Times" panose="02020603050405020304" pitchFamily="18" charset="0"/>
              </a:rPr>
              <a:t>decode JSON. A JSON object </a:t>
            </a:r>
            <a:r>
              <a:rPr lang="en-US" sz="2800" dirty="0">
                <a:latin typeface="Times" panose="02020603050405020304" pitchFamily="18" charset="0"/>
                <a:cs typeface="Times" panose="02020603050405020304" pitchFamily="18" charset="0"/>
              </a:rPr>
              <a:t>consists of key/value pairs (dictionaries) and/or arrays (lists), which can be </a:t>
            </a:r>
            <a:r>
              <a:rPr lang="en-US" sz="2800" b="1" dirty="0">
                <a:latin typeface="Times" panose="02020603050405020304" pitchFamily="18" charset="0"/>
                <a:cs typeface="Times" panose="02020603050405020304" pitchFamily="18" charset="0"/>
              </a:rPr>
              <a:t>nested within each </a:t>
            </a:r>
            <a:r>
              <a:rPr lang="en-US" sz="2800" dirty="0">
                <a:latin typeface="Times" panose="02020603050405020304" pitchFamily="18" charset="0"/>
                <a:cs typeface="Times" panose="02020603050405020304" pitchFamily="18" charset="0"/>
              </a:rPr>
              <a:t>other</a:t>
            </a:r>
            <a:endParaRPr lang="en-IN" sz="28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435719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Spark</a:t>
            </a:r>
            <a:endParaRPr lang="en-IN" dirty="0"/>
          </a:p>
        </p:txBody>
      </p:sp>
      <p:sp>
        <p:nvSpPr>
          <p:cNvPr id="8" name="TextBox 7">
            <a:extLst>
              <a:ext uri="{FF2B5EF4-FFF2-40B4-BE49-F238E27FC236}">
                <a16:creationId xmlns:a16="http://schemas.microsoft.com/office/drawing/2014/main" id="{FAFE2DF3-7056-B880-E910-889A52EBE9E3}"/>
              </a:ext>
            </a:extLst>
          </p:cNvPr>
          <p:cNvSpPr txBox="1"/>
          <p:nvPr/>
        </p:nvSpPr>
        <p:spPr>
          <a:xfrm>
            <a:off x="699247" y="1480786"/>
            <a:ext cx="7589546" cy="584775"/>
          </a:xfrm>
          <a:prstGeom prst="rect">
            <a:avLst/>
          </a:prstGeom>
          <a:noFill/>
        </p:spPr>
        <p:txBody>
          <a:bodyPr wrap="square">
            <a:spAutoFit/>
          </a:bodyPr>
          <a:lstStyle/>
          <a:p>
            <a:r>
              <a:rPr lang="en-IN" sz="3200" b="1" dirty="0">
                <a:latin typeface="Times" panose="02020603050405020304" pitchFamily="18" charset="0"/>
                <a:cs typeface="Times" panose="02020603050405020304" pitchFamily="18" charset="0"/>
              </a:rPr>
              <a:t>JSON</a:t>
            </a:r>
          </a:p>
        </p:txBody>
      </p:sp>
      <p:sp>
        <p:nvSpPr>
          <p:cNvPr id="10" name="TextBox 9">
            <a:extLst>
              <a:ext uri="{FF2B5EF4-FFF2-40B4-BE49-F238E27FC236}">
                <a16:creationId xmlns:a16="http://schemas.microsoft.com/office/drawing/2014/main" id="{9B0C4ED1-FCF6-4A9C-ACA0-2B72C31EA9B8}"/>
              </a:ext>
            </a:extLst>
          </p:cNvPr>
          <p:cNvSpPr txBox="1"/>
          <p:nvPr/>
        </p:nvSpPr>
        <p:spPr>
          <a:xfrm>
            <a:off x="834482" y="2259106"/>
            <a:ext cx="13491120" cy="3970318"/>
          </a:xfrm>
          <a:prstGeom prst="rect">
            <a:avLst/>
          </a:prstGeom>
          <a:noFill/>
        </p:spPr>
        <p:txBody>
          <a:bodyPr wrap="square">
            <a:spAutoFit/>
          </a:bodyPr>
          <a:lstStyle/>
          <a:p>
            <a:pPr marL="514350" indent="-514350" algn="just">
              <a:buFont typeface="Wingdings" panose="05000000000000000000" pitchFamily="2" charset="2"/>
              <a:buChar char="§"/>
            </a:pPr>
            <a:r>
              <a:rPr lang="en-US" sz="2800" dirty="0">
                <a:latin typeface="Times" panose="02020603050405020304" pitchFamily="18" charset="0"/>
                <a:cs typeface="Times" panose="02020603050405020304" pitchFamily="18" charset="0"/>
              </a:rPr>
              <a:t>JSON (JavaScript Object Notation) is a </a:t>
            </a:r>
            <a:r>
              <a:rPr lang="en-US" sz="2800" b="1" dirty="0">
                <a:latin typeface="Times" panose="02020603050405020304" pitchFamily="18" charset="0"/>
                <a:cs typeface="Times" panose="02020603050405020304" pitchFamily="18" charset="0"/>
              </a:rPr>
              <a:t>common serialization format</a:t>
            </a:r>
            <a:r>
              <a:rPr lang="en-US" sz="2800" dirty="0">
                <a:latin typeface="Times" panose="02020603050405020304" pitchFamily="18" charset="0"/>
                <a:cs typeface="Times" panose="02020603050405020304" pitchFamily="18" charset="0"/>
              </a:rPr>
              <a:t>.</a:t>
            </a:r>
          </a:p>
          <a:p>
            <a:pPr marL="514350" indent="-514350" algn="just">
              <a:buFont typeface="Wingdings" panose="05000000000000000000" pitchFamily="2" charset="2"/>
              <a:buChar char="§"/>
            </a:pPr>
            <a:r>
              <a:rPr lang="en-US" sz="2800" dirty="0">
                <a:latin typeface="Times" panose="02020603050405020304" pitchFamily="18" charset="0"/>
                <a:cs typeface="Times" panose="02020603050405020304" pitchFamily="18" charset="0"/>
              </a:rPr>
              <a:t>JSON has extended well beyond JavaScript and is used in a multitude of platforms, with </a:t>
            </a:r>
            <a:r>
              <a:rPr lang="en-US" sz="2800" b="1" dirty="0">
                <a:latin typeface="Times" panose="02020603050405020304" pitchFamily="18" charset="0"/>
                <a:cs typeface="Times" panose="02020603050405020304" pitchFamily="18" charset="0"/>
              </a:rPr>
              <a:t>support in nearly every programming language</a:t>
            </a:r>
            <a:r>
              <a:rPr lang="en-US" sz="2800" dirty="0">
                <a:latin typeface="Times" panose="02020603050405020304" pitchFamily="18" charset="0"/>
                <a:cs typeface="Times" panose="02020603050405020304" pitchFamily="18" charset="0"/>
              </a:rPr>
              <a:t>. </a:t>
            </a:r>
          </a:p>
          <a:p>
            <a:pPr marL="514350" indent="-514350" algn="just">
              <a:buFont typeface="Wingdings" panose="05000000000000000000" pitchFamily="2" charset="2"/>
              <a:buChar char="§"/>
            </a:pPr>
            <a:r>
              <a:rPr lang="en-US" sz="2800" dirty="0">
                <a:latin typeface="Times" panose="02020603050405020304" pitchFamily="18" charset="0"/>
                <a:cs typeface="Times" panose="02020603050405020304" pitchFamily="18" charset="0"/>
              </a:rPr>
              <a:t>It is a common response structure </a:t>
            </a:r>
            <a:r>
              <a:rPr lang="en-US" sz="2800" b="1" dirty="0">
                <a:latin typeface="Times" panose="02020603050405020304" pitchFamily="18" charset="0"/>
                <a:cs typeface="Times" panose="02020603050405020304" pitchFamily="18" charset="0"/>
              </a:rPr>
              <a:t>returned from web services. </a:t>
            </a:r>
          </a:p>
          <a:p>
            <a:pPr marL="514350" indent="-514350" algn="just">
              <a:buFont typeface="Wingdings" panose="05000000000000000000" pitchFamily="2" charset="2"/>
              <a:buChar char="§"/>
            </a:pPr>
            <a:r>
              <a:rPr lang="en-US" sz="2800" dirty="0">
                <a:latin typeface="Times" panose="02020603050405020304" pitchFamily="18" charset="0"/>
                <a:cs typeface="Times" panose="02020603050405020304" pitchFamily="18" charset="0"/>
              </a:rPr>
              <a:t>JSON is supported natively in </a:t>
            </a:r>
            <a:r>
              <a:rPr lang="en-US" sz="2800" b="1" dirty="0">
                <a:latin typeface="Times" panose="02020603050405020304" pitchFamily="18" charset="0"/>
                <a:cs typeface="Times" panose="02020603050405020304" pitchFamily="18" charset="0"/>
              </a:rPr>
              <a:t>Python using the </a:t>
            </a:r>
            <a:r>
              <a:rPr lang="en-US" sz="2800" b="1" dirty="0" err="1">
                <a:latin typeface="Times" panose="02020603050405020304" pitchFamily="18" charset="0"/>
                <a:cs typeface="Times" panose="02020603050405020304" pitchFamily="18" charset="0"/>
              </a:rPr>
              <a:t>json</a:t>
            </a:r>
            <a:r>
              <a:rPr lang="en-US" sz="2800" b="1" dirty="0">
                <a:latin typeface="Times" panose="02020603050405020304" pitchFamily="18" charset="0"/>
                <a:cs typeface="Times" panose="02020603050405020304" pitchFamily="18" charset="0"/>
              </a:rPr>
              <a:t> </a:t>
            </a:r>
            <a:r>
              <a:rPr lang="en-US" sz="2800" dirty="0">
                <a:latin typeface="Times" panose="02020603050405020304" pitchFamily="18" charset="0"/>
                <a:cs typeface="Times" panose="02020603050405020304" pitchFamily="18" charset="0"/>
              </a:rPr>
              <a:t>package. </a:t>
            </a:r>
          </a:p>
          <a:p>
            <a:pPr marL="514350" indent="-514350" algn="just">
              <a:buFont typeface="Wingdings" panose="05000000000000000000" pitchFamily="2" charset="2"/>
              <a:buChar char="§"/>
            </a:pPr>
            <a:r>
              <a:rPr lang="en-US" sz="2800" dirty="0">
                <a:latin typeface="Times" panose="02020603050405020304" pitchFamily="18" charset="0"/>
                <a:cs typeface="Times" panose="02020603050405020304" pitchFamily="18" charset="0"/>
              </a:rPr>
              <a:t>A package is a set of libraries or a collection of modules (which are essentially Python files). The </a:t>
            </a:r>
            <a:r>
              <a:rPr lang="en-US" sz="2800" dirty="0" err="1">
                <a:latin typeface="Times" panose="02020603050405020304" pitchFamily="18" charset="0"/>
                <a:cs typeface="Times" panose="02020603050405020304" pitchFamily="18" charset="0"/>
              </a:rPr>
              <a:t>json</a:t>
            </a:r>
            <a:r>
              <a:rPr lang="en-US" sz="2800" dirty="0">
                <a:latin typeface="Times" panose="02020603050405020304" pitchFamily="18" charset="0"/>
                <a:cs typeface="Times" panose="02020603050405020304" pitchFamily="18" charset="0"/>
              </a:rPr>
              <a:t> package is used to encode and </a:t>
            </a:r>
            <a:r>
              <a:rPr lang="en-US" sz="2800" b="1" dirty="0">
                <a:latin typeface="Times" panose="02020603050405020304" pitchFamily="18" charset="0"/>
                <a:cs typeface="Times" panose="02020603050405020304" pitchFamily="18" charset="0"/>
              </a:rPr>
              <a:t>decode JSON. </a:t>
            </a:r>
          </a:p>
          <a:p>
            <a:pPr marL="514350" indent="-514350" algn="just">
              <a:buFont typeface="Wingdings" panose="05000000000000000000" pitchFamily="2" charset="2"/>
              <a:buChar char="§"/>
            </a:pPr>
            <a:r>
              <a:rPr lang="en-US" sz="2800" b="1" dirty="0">
                <a:latin typeface="Times" panose="02020603050405020304" pitchFamily="18" charset="0"/>
                <a:cs typeface="Times" panose="02020603050405020304" pitchFamily="18" charset="0"/>
              </a:rPr>
              <a:t>A JSON object </a:t>
            </a:r>
            <a:r>
              <a:rPr lang="en-US" sz="2800" dirty="0">
                <a:latin typeface="Times" panose="02020603050405020304" pitchFamily="18" charset="0"/>
                <a:cs typeface="Times" panose="02020603050405020304" pitchFamily="18" charset="0"/>
              </a:rPr>
              <a:t>consists of key/value pairs (dictionaries) and/or arrays (lists), which can be </a:t>
            </a:r>
            <a:r>
              <a:rPr lang="en-US" sz="2800" b="1" dirty="0">
                <a:latin typeface="Times" panose="02020603050405020304" pitchFamily="18" charset="0"/>
                <a:cs typeface="Times" panose="02020603050405020304" pitchFamily="18" charset="0"/>
              </a:rPr>
              <a:t>nested within each </a:t>
            </a:r>
            <a:r>
              <a:rPr lang="en-US" sz="2800" dirty="0">
                <a:latin typeface="Times" panose="02020603050405020304" pitchFamily="18" charset="0"/>
                <a:cs typeface="Times" panose="02020603050405020304" pitchFamily="18" charset="0"/>
              </a:rPr>
              <a:t>other</a:t>
            </a:r>
            <a:endParaRPr lang="en-IN" sz="28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268986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B67B4F-0CD9-EA04-F3A9-F5AAD5449E8F}"/>
              </a:ext>
            </a:extLst>
          </p:cNvPr>
          <p:cNvSpPr txBox="1"/>
          <p:nvPr/>
        </p:nvSpPr>
        <p:spPr>
          <a:xfrm>
            <a:off x="863600" y="176917"/>
            <a:ext cx="8187266" cy="6894195"/>
          </a:xfrm>
          <a:prstGeom prst="rect">
            <a:avLst/>
          </a:prstGeom>
          <a:noFill/>
        </p:spPr>
        <p:txBody>
          <a:bodyPr wrap="square">
            <a:spAutoFit/>
          </a:bodyPr>
          <a:lstStyle/>
          <a:p>
            <a:r>
              <a:rPr lang="en-IN" dirty="0">
                <a:latin typeface="Times" panose="02020603050405020304" pitchFamily="18" charset="0"/>
                <a:cs typeface="Times" panose="02020603050405020304" pitchFamily="18" charset="0"/>
              </a:rPr>
              <a:t>&gt;&gt;&gt; import </a:t>
            </a:r>
            <a:r>
              <a:rPr lang="en-IN" dirty="0" err="1">
                <a:latin typeface="Times" panose="02020603050405020304" pitchFamily="18" charset="0"/>
                <a:cs typeface="Times" panose="02020603050405020304" pitchFamily="18" charset="0"/>
              </a:rPr>
              <a:t>json</a:t>
            </a:r>
            <a:r>
              <a:rPr lang="en-IN" dirty="0">
                <a:latin typeface="Times" panose="02020603050405020304" pitchFamily="18" charset="0"/>
                <a:cs typeface="Times" panose="02020603050405020304" pitchFamily="18" charset="0"/>
              </a:rPr>
              <a:t> </a:t>
            </a:r>
          </a:p>
          <a:p>
            <a:r>
              <a:rPr lang="en-IN" dirty="0">
                <a:latin typeface="Times" panose="02020603050405020304" pitchFamily="18" charset="0"/>
                <a:cs typeface="Times" panose="02020603050405020304" pitchFamily="18" charset="0"/>
              </a:rPr>
              <a:t>&gt;&gt;&gt; from </a:t>
            </a:r>
            <a:r>
              <a:rPr lang="en-IN" dirty="0" err="1">
                <a:latin typeface="Times" panose="02020603050405020304" pitchFamily="18" charset="0"/>
                <a:cs typeface="Times" panose="02020603050405020304" pitchFamily="18" charset="0"/>
              </a:rPr>
              <a:t>pprint</a:t>
            </a:r>
            <a:r>
              <a:rPr lang="en-IN" dirty="0">
                <a:latin typeface="Times" panose="02020603050405020304" pitchFamily="18" charset="0"/>
                <a:cs typeface="Times" panose="02020603050405020304" pitchFamily="18" charset="0"/>
              </a:rPr>
              <a:t> import </a:t>
            </a:r>
            <a:r>
              <a:rPr lang="en-IN" dirty="0" err="1">
                <a:latin typeface="Times" panose="02020603050405020304" pitchFamily="18" charset="0"/>
                <a:cs typeface="Times" panose="02020603050405020304" pitchFamily="18" charset="0"/>
              </a:rPr>
              <a:t>pprint</a:t>
            </a:r>
            <a:r>
              <a:rPr lang="en-IN" dirty="0">
                <a:latin typeface="Times" panose="02020603050405020304" pitchFamily="18" charset="0"/>
                <a:cs typeface="Times" panose="02020603050405020304" pitchFamily="18" charset="0"/>
              </a:rPr>
              <a:t> </a:t>
            </a:r>
          </a:p>
          <a:p>
            <a:r>
              <a:rPr lang="en-IN" dirty="0">
                <a:latin typeface="Times" panose="02020603050405020304" pitchFamily="18" charset="0"/>
                <a:cs typeface="Times" panose="02020603050405020304" pitchFamily="18" charset="0"/>
              </a:rPr>
              <a:t>&gt;&gt;&gt; </a:t>
            </a:r>
            <a:r>
              <a:rPr lang="en-IN" dirty="0" err="1">
                <a:latin typeface="Times" panose="02020603050405020304" pitchFamily="18" charset="0"/>
                <a:cs typeface="Times" panose="02020603050405020304" pitchFamily="18" charset="0"/>
              </a:rPr>
              <a:t>json_str</a:t>
            </a:r>
            <a:r>
              <a:rPr lang="en-IN" dirty="0">
                <a:latin typeface="Times" panose="02020603050405020304" pitchFamily="18" charset="0"/>
                <a:cs typeface="Times" panose="02020603050405020304" pitchFamily="18" charset="0"/>
              </a:rPr>
              <a:t> = '‘’{ </a:t>
            </a:r>
          </a:p>
          <a:p>
            <a:r>
              <a:rPr lang="en-IN" dirty="0">
                <a:latin typeface="Times" panose="02020603050405020304" pitchFamily="18" charset="0"/>
                <a:cs typeface="Times" panose="02020603050405020304" pitchFamily="18" charset="0"/>
              </a:rPr>
              <a:t>... "people" : [ </a:t>
            </a:r>
          </a:p>
          <a:p>
            <a:r>
              <a:rPr lang="en-IN" dirty="0">
                <a:latin typeface="Times" panose="02020603050405020304" pitchFamily="18" charset="0"/>
                <a:cs typeface="Times" panose="02020603050405020304" pitchFamily="18" charset="0"/>
              </a:rPr>
              <a:t>... {"</a:t>
            </a:r>
            <a:r>
              <a:rPr lang="en-IN" dirty="0" err="1">
                <a:latin typeface="Times" panose="02020603050405020304" pitchFamily="18" charset="0"/>
                <a:cs typeface="Times" panose="02020603050405020304" pitchFamily="18" charset="0"/>
              </a:rPr>
              <a:t>fname</a:t>
            </a:r>
            <a:r>
              <a:rPr lang="en-IN" dirty="0">
                <a:latin typeface="Times" panose="02020603050405020304" pitchFamily="18" charset="0"/>
                <a:cs typeface="Times" panose="02020603050405020304" pitchFamily="18" charset="0"/>
              </a:rPr>
              <a:t>": "Jeff", </a:t>
            </a:r>
          </a:p>
          <a:p>
            <a:r>
              <a:rPr lang="en-IN" dirty="0">
                <a:latin typeface="Times" panose="02020603050405020304" pitchFamily="18" charset="0"/>
                <a:cs typeface="Times" panose="02020603050405020304" pitchFamily="18" charset="0"/>
              </a:rPr>
              <a:t>... "</a:t>
            </a:r>
            <a:r>
              <a:rPr lang="en-IN" dirty="0" err="1">
                <a:latin typeface="Times" panose="02020603050405020304" pitchFamily="18" charset="0"/>
                <a:cs typeface="Times" panose="02020603050405020304" pitchFamily="18" charset="0"/>
              </a:rPr>
              <a:t>lname</a:t>
            </a:r>
            <a:r>
              <a:rPr lang="en-IN" dirty="0">
                <a:latin typeface="Times" panose="02020603050405020304" pitchFamily="18" charset="0"/>
                <a:cs typeface="Times" panose="02020603050405020304" pitchFamily="18" charset="0"/>
              </a:rPr>
              <a:t>": "</a:t>
            </a:r>
            <a:r>
              <a:rPr lang="en-IN" dirty="0" err="1">
                <a:latin typeface="Times" panose="02020603050405020304" pitchFamily="18" charset="0"/>
                <a:cs typeface="Times" panose="02020603050405020304" pitchFamily="18" charset="0"/>
              </a:rPr>
              <a:t>Aven</a:t>
            </a:r>
            <a:r>
              <a:rPr lang="en-IN" dirty="0">
                <a:latin typeface="Times" panose="02020603050405020304" pitchFamily="18" charset="0"/>
                <a:cs typeface="Times" panose="02020603050405020304" pitchFamily="18" charset="0"/>
              </a:rPr>
              <a:t>", </a:t>
            </a:r>
          </a:p>
          <a:p>
            <a:r>
              <a:rPr lang="en-IN" dirty="0">
                <a:latin typeface="Times" panose="02020603050405020304" pitchFamily="18" charset="0"/>
                <a:cs typeface="Times" panose="02020603050405020304" pitchFamily="18" charset="0"/>
              </a:rPr>
              <a:t>... "tags": ["big data","</a:t>
            </a:r>
            <a:r>
              <a:rPr lang="en-IN" dirty="0" err="1">
                <a:latin typeface="Times" panose="02020603050405020304" pitchFamily="18" charset="0"/>
                <a:cs typeface="Times" panose="02020603050405020304" pitchFamily="18" charset="0"/>
              </a:rPr>
              <a:t>hadoop</a:t>
            </a:r>
            <a:r>
              <a:rPr lang="en-IN" dirty="0">
                <a:latin typeface="Times" panose="02020603050405020304" pitchFamily="18" charset="0"/>
                <a:cs typeface="Times" panose="02020603050405020304" pitchFamily="18" charset="0"/>
              </a:rPr>
              <a:t>"]}, </a:t>
            </a:r>
          </a:p>
          <a:p>
            <a:r>
              <a:rPr lang="en-IN" dirty="0">
                <a:latin typeface="Times" panose="02020603050405020304" pitchFamily="18" charset="0"/>
                <a:cs typeface="Times" panose="02020603050405020304" pitchFamily="18" charset="0"/>
              </a:rPr>
              <a:t>... {"</a:t>
            </a:r>
            <a:r>
              <a:rPr lang="en-IN" dirty="0" err="1">
                <a:latin typeface="Times" panose="02020603050405020304" pitchFamily="18" charset="0"/>
                <a:cs typeface="Times" panose="02020603050405020304" pitchFamily="18" charset="0"/>
              </a:rPr>
              <a:t>fname</a:t>
            </a:r>
            <a:r>
              <a:rPr lang="en-IN" dirty="0">
                <a:latin typeface="Times" panose="02020603050405020304" pitchFamily="18" charset="0"/>
                <a:cs typeface="Times" panose="02020603050405020304" pitchFamily="18" charset="0"/>
              </a:rPr>
              <a:t>": "Doug", </a:t>
            </a:r>
          </a:p>
          <a:p>
            <a:r>
              <a:rPr lang="en-IN" dirty="0">
                <a:latin typeface="Times" panose="02020603050405020304" pitchFamily="18" charset="0"/>
                <a:cs typeface="Times" panose="02020603050405020304" pitchFamily="18" charset="0"/>
              </a:rPr>
              <a:t>... "</a:t>
            </a:r>
            <a:r>
              <a:rPr lang="en-IN" dirty="0" err="1">
                <a:latin typeface="Times" panose="02020603050405020304" pitchFamily="18" charset="0"/>
                <a:cs typeface="Times" panose="02020603050405020304" pitchFamily="18" charset="0"/>
              </a:rPr>
              <a:t>lname</a:t>
            </a:r>
            <a:r>
              <a:rPr lang="en-IN" dirty="0">
                <a:latin typeface="Times" panose="02020603050405020304" pitchFamily="18" charset="0"/>
                <a:cs typeface="Times" panose="02020603050405020304" pitchFamily="18" charset="0"/>
              </a:rPr>
              <a:t>": "Cutting", </a:t>
            </a:r>
          </a:p>
          <a:p>
            <a:r>
              <a:rPr lang="en-IN" dirty="0">
                <a:latin typeface="Times" panose="02020603050405020304" pitchFamily="18" charset="0"/>
                <a:cs typeface="Times" panose="02020603050405020304" pitchFamily="18" charset="0"/>
              </a:rPr>
              <a:t>... "tags": ["</a:t>
            </a:r>
            <a:r>
              <a:rPr lang="en-IN" dirty="0" err="1">
                <a:latin typeface="Times" panose="02020603050405020304" pitchFamily="18" charset="0"/>
                <a:cs typeface="Times" panose="02020603050405020304" pitchFamily="18" charset="0"/>
              </a:rPr>
              <a:t>hadoop</a:t>
            </a:r>
            <a:r>
              <a:rPr lang="en-IN" dirty="0">
                <a:latin typeface="Times" panose="02020603050405020304" pitchFamily="18" charset="0"/>
                <a:cs typeface="Times" panose="02020603050405020304" pitchFamily="18" charset="0"/>
              </a:rPr>
              <a:t>","</a:t>
            </a:r>
            <a:r>
              <a:rPr lang="en-IN" dirty="0" err="1">
                <a:latin typeface="Times" panose="02020603050405020304" pitchFamily="18" charset="0"/>
                <a:cs typeface="Times" panose="02020603050405020304" pitchFamily="18" charset="0"/>
              </a:rPr>
              <a:t>avro</a:t>
            </a:r>
            <a:r>
              <a:rPr lang="en-IN" dirty="0">
                <a:latin typeface="Times" panose="02020603050405020304" pitchFamily="18" charset="0"/>
                <a:cs typeface="Times" panose="02020603050405020304" pitchFamily="18" charset="0"/>
              </a:rPr>
              <a:t>","</a:t>
            </a:r>
            <a:r>
              <a:rPr lang="en-IN" dirty="0" err="1">
                <a:latin typeface="Times" panose="02020603050405020304" pitchFamily="18" charset="0"/>
                <a:cs typeface="Times" panose="02020603050405020304" pitchFamily="18" charset="0"/>
              </a:rPr>
              <a:t>apache</a:t>
            </a:r>
            <a:r>
              <a:rPr lang="en-IN" dirty="0">
                <a:latin typeface="Times" panose="02020603050405020304" pitchFamily="18" charset="0"/>
                <a:cs typeface="Times" panose="02020603050405020304" pitchFamily="18" charset="0"/>
              </a:rPr>
              <a:t>","java"]}, </a:t>
            </a:r>
          </a:p>
          <a:p>
            <a:r>
              <a:rPr lang="en-IN" dirty="0">
                <a:latin typeface="Times" panose="02020603050405020304" pitchFamily="18" charset="0"/>
                <a:cs typeface="Times" panose="02020603050405020304" pitchFamily="18" charset="0"/>
              </a:rPr>
              <a:t>... {"</a:t>
            </a:r>
            <a:r>
              <a:rPr lang="en-IN" dirty="0" err="1">
                <a:latin typeface="Times" panose="02020603050405020304" pitchFamily="18" charset="0"/>
                <a:cs typeface="Times" panose="02020603050405020304" pitchFamily="18" charset="0"/>
              </a:rPr>
              <a:t>fname</a:t>
            </a:r>
            <a:r>
              <a:rPr lang="en-IN" dirty="0">
                <a:latin typeface="Times" panose="02020603050405020304" pitchFamily="18" charset="0"/>
                <a:cs typeface="Times" panose="02020603050405020304" pitchFamily="18" charset="0"/>
              </a:rPr>
              <a:t>": "Martin", </a:t>
            </a:r>
          </a:p>
          <a:p>
            <a:r>
              <a:rPr lang="en-IN" dirty="0">
                <a:latin typeface="Times" panose="02020603050405020304" pitchFamily="18" charset="0"/>
                <a:cs typeface="Times" panose="02020603050405020304" pitchFamily="18" charset="0"/>
              </a:rPr>
              <a:t>... "</a:t>
            </a:r>
            <a:r>
              <a:rPr lang="en-IN" dirty="0" err="1">
                <a:latin typeface="Times" panose="02020603050405020304" pitchFamily="18" charset="0"/>
                <a:cs typeface="Times" panose="02020603050405020304" pitchFamily="18" charset="0"/>
              </a:rPr>
              <a:t>lname</a:t>
            </a:r>
            <a:r>
              <a:rPr lang="en-IN" dirty="0">
                <a:latin typeface="Times" panose="02020603050405020304" pitchFamily="18" charset="0"/>
                <a:cs typeface="Times" panose="02020603050405020304" pitchFamily="18" charset="0"/>
              </a:rPr>
              <a:t>": "</a:t>
            </a:r>
            <a:r>
              <a:rPr lang="en-IN" dirty="0" err="1">
                <a:latin typeface="Times" panose="02020603050405020304" pitchFamily="18" charset="0"/>
                <a:cs typeface="Times" panose="02020603050405020304" pitchFamily="18" charset="0"/>
              </a:rPr>
              <a:t>Odersky</a:t>
            </a:r>
            <a:r>
              <a:rPr lang="en-IN" dirty="0">
                <a:latin typeface="Times" panose="02020603050405020304" pitchFamily="18" charset="0"/>
                <a:cs typeface="Times" panose="02020603050405020304" pitchFamily="18" charset="0"/>
              </a:rPr>
              <a:t>", </a:t>
            </a:r>
          </a:p>
          <a:p>
            <a:r>
              <a:rPr lang="en-IN" dirty="0">
                <a:latin typeface="Times" panose="02020603050405020304" pitchFamily="18" charset="0"/>
                <a:cs typeface="Times" panose="02020603050405020304" pitchFamily="18" charset="0"/>
              </a:rPr>
              <a:t>... "tags": ["</a:t>
            </a:r>
            <a:r>
              <a:rPr lang="en-IN" dirty="0" err="1">
                <a:latin typeface="Times" panose="02020603050405020304" pitchFamily="18" charset="0"/>
                <a:cs typeface="Times" panose="02020603050405020304" pitchFamily="18" charset="0"/>
              </a:rPr>
              <a:t>scala</a:t>
            </a:r>
            <a:r>
              <a:rPr lang="en-IN" dirty="0">
                <a:latin typeface="Times" panose="02020603050405020304" pitchFamily="18" charset="0"/>
                <a:cs typeface="Times" panose="02020603050405020304" pitchFamily="18" charset="0"/>
              </a:rPr>
              <a:t>","</a:t>
            </a:r>
            <a:r>
              <a:rPr lang="en-IN" dirty="0" err="1">
                <a:latin typeface="Times" panose="02020603050405020304" pitchFamily="18" charset="0"/>
                <a:cs typeface="Times" panose="02020603050405020304" pitchFamily="18" charset="0"/>
              </a:rPr>
              <a:t>typesafe</a:t>
            </a:r>
            <a:r>
              <a:rPr lang="en-IN" dirty="0">
                <a:latin typeface="Times" panose="02020603050405020304" pitchFamily="18" charset="0"/>
                <a:cs typeface="Times" panose="02020603050405020304" pitchFamily="18" charset="0"/>
              </a:rPr>
              <a:t>","java"]}, </a:t>
            </a:r>
          </a:p>
          <a:p>
            <a:r>
              <a:rPr lang="en-IN" dirty="0">
                <a:latin typeface="Times" panose="02020603050405020304" pitchFamily="18" charset="0"/>
                <a:cs typeface="Times" panose="02020603050405020304" pitchFamily="18" charset="0"/>
              </a:rPr>
              <a:t>... {"</a:t>
            </a:r>
            <a:r>
              <a:rPr lang="en-IN" dirty="0" err="1">
                <a:latin typeface="Times" panose="02020603050405020304" pitchFamily="18" charset="0"/>
                <a:cs typeface="Times" panose="02020603050405020304" pitchFamily="18" charset="0"/>
              </a:rPr>
              <a:t>fname</a:t>
            </a:r>
            <a:r>
              <a:rPr lang="en-IN" dirty="0">
                <a:latin typeface="Times" panose="02020603050405020304" pitchFamily="18" charset="0"/>
                <a:cs typeface="Times" panose="02020603050405020304" pitchFamily="18" charset="0"/>
              </a:rPr>
              <a:t>": "John", </a:t>
            </a:r>
          </a:p>
          <a:p>
            <a:r>
              <a:rPr lang="en-IN" dirty="0">
                <a:latin typeface="Times" panose="02020603050405020304" pitchFamily="18" charset="0"/>
                <a:cs typeface="Times" panose="02020603050405020304" pitchFamily="18" charset="0"/>
              </a:rPr>
              <a:t>... "</a:t>
            </a:r>
            <a:r>
              <a:rPr lang="en-IN" dirty="0" err="1">
                <a:latin typeface="Times" panose="02020603050405020304" pitchFamily="18" charset="0"/>
                <a:cs typeface="Times" panose="02020603050405020304" pitchFamily="18" charset="0"/>
              </a:rPr>
              <a:t>lname</a:t>
            </a:r>
            <a:r>
              <a:rPr lang="en-IN" dirty="0">
                <a:latin typeface="Times" panose="02020603050405020304" pitchFamily="18" charset="0"/>
                <a:cs typeface="Times" panose="02020603050405020304" pitchFamily="18" charset="0"/>
              </a:rPr>
              <a:t>": "Doe", </a:t>
            </a:r>
          </a:p>
          <a:p>
            <a:r>
              <a:rPr lang="en-IN" dirty="0">
                <a:latin typeface="Times" panose="02020603050405020304" pitchFamily="18" charset="0"/>
                <a:cs typeface="Times" panose="02020603050405020304" pitchFamily="18" charset="0"/>
              </a:rPr>
              <a:t>... "tags": []} </a:t>
            </a:r>
          </a:p>
          <a:p>
            <a:r>
              <a:rPr lang="en-IN" dirty="0">
                <a:latin typeface="Times" panose="02020603050405020304" pitchFamily="18" charset="0"/>
                <a:cs typeface="Times" panose="02020603050405020304" pitchFamily="18" charset="0"/>
              </a:rPr>
              <a:t>... ]}'‘’ </a:t>
            </a:r>
          </a:p>
        </p:txBody>
      </p:sp>
      <p:sp>
        <p:nvSpPr>
          <p:cNvPr id="6" name="TextBox 5">
            <a:extLst>
              <a:ext uri="{FF2B5EF4-FFF2-40B4-BE49-F238E27FC236}">
                <a16:creationId xmlns:a16="http://schemas.microsoft.com/office/drawing/2014/main" id="{F4AA488B-0387-E2A4-D7CA-1EF0C4974FF3}"/>
              </a:ext>
            </a:extLst>
          </p:cNvPr>
          <p:cNvSpPr txBox="1"/>
          <p:nvPr/>
        </p:nvSpPr>
        <p:spPr>
          <a:xfrm>
            <a:off x="8315477" y="2977684"/>
            <a:ext cx="5968999" cy="4093428"/>
          </a:xfrm>
          <a:prstGeom prst="rect">
            <a:avLst/>
          </a:prstGeom>
          <a:noFill/>
        </p:spPr>
        <p:txBody>
          <a:bodyPr wrap="square">
            <a:spAutoFit/>
          </a:bodyPr>
          <a:lstStyle/>
          <a:p>
            <a:r>
              <a:rPr lang="en-IN" dirty="0">
                <a:latin typeface="Times" panose="02020603050405020304" pitchFamily="18" charset="0"/>
                <a:cs typeface="Times" panose="02020603050405020304" pitchFamily="18" charset="0"/>
              </a:rPr>
              <a:t>&gt;&gt;&gt; people = </a:t>
            </a:r>
            <a:r>
              <a:rPr lang="en-IN" dirty="0" err="1">
                <a:latin typeface="Times" panose="02020603050405020304" pitchFamily="18" charset="0"/>
                <a:cs typeface="Times" panose="02020603050405020304" pitchFamily="18" charset="0"/>
              </a:rPr>
              <a:t>json.loads</a:t>
            </a:r>
            <a:r>
              <a:rPr lang="en-IN" dirty="0">
                <a:latin typeface="Times" panose="02020603050405020304" pitchFamily="18" charset="0"/>
                <a:cs typeface="Times" panose="02020603050405020304" pitchFamily="18" charset="0"/>
              </a:rPr>
              <a:t>(</a:t>
            </a:r>
            <a:r>
              <a:rPr lang="en-IN" dirty="0" err="1">
                <a:latin typeface="Times" panose="02020603050405020304" pitchFamily="18" charset="0"/>
                <a:cs typeface="Times" panose="02020603050405020304" pitchFamily="18" charset="0"/>
              </a:rPr>
              <a:t>json_str</a:t>
            </a:r>
            <a:r>
              <a:rPr lang="en-IN" dirty="0">
                <a:latin typeface="Times" panose="02020603050405020304" pitchFamily="18" charset="0"/>
                <a:cs typeface="Times" panose="02020603050405020304" pitchFamily="18" charset="0"/>
              </a:rPr>
              <a:t>) </a:t>
            </a:r>
          </a:p>
          <a:p>
            <a:r>
              <a:rPr lang="en-IN" dirty="0">
                <a:latin typeface="Times" panose="02020603050405020304" pitchFamily="18" charset="0"/>
                <a:cs typeface="Times" panose="02020603050405020304" pitchFamily="18" charset="0"/>
              </a:rPr>
              <a:t>&gt;&gt;&gt; </a:t>
            </a:r>
            <a:r>
              <a:rPr lang="en-IN" dirty="0" err="1">
                <a:latin typeface="Times" panose="02020603050405020304" pitchFamily="18" charset="0"/>
                <a:cs typeface="Times" panose="02020603050405020304" pitchFamily="18" charset="0"/>
              </a:rPr>
              <a:t>len</a:t>
            </a:r>
            <a:r>
              <a:rPr lang="en-IN" dirty="0">
                <a:latin typeface="Times" panose="02020603050405020304" pitchFamily="18" charset="0"/>
                <a:cs typeface="Times" panose="02020603050405020304" pitchFamily="18" charset="0"/>
              </a:rPr>
              <a:t>(people["people"]) </a:t>
            </a:r>
          </a:p>
          <a:p>
            <a:r>
              <a:rPr lang="en-IN" dirty="0">
                <a:latin typeface="Times" panose="02020603050405020304" pitchFamily="18" charset="0"/>
                <a:cs typeface="Times" panose="02020603050405020304" pitchFamily="18" charset="0"/>
              </a:rPr>
              <a:t>4</a:t>
            </a:r>
          </a:p>
          <a:p>
            <a:r>
              <a:rPr lang="en-US" dirty="0">
                <a:latin typeface="Times" panose="02020603050405020304" pitchFamily="18" charset="0"/>
                <a:cs typeface="Times" panose="02020603050405020304" pitchFamily="18" charset="0"/>
              </a:rPr>
              <a:t>&gt;&gt;&gt; print(people["people"][0]["</a:t>
            </a:r>
            <a:r>
              <a:rPr lang="en-US" dirty="0" err="1">
                <a:latin typeface="Times" panose="02020603050405020304" pitchFamily="18" charset="0"/>
                <a:cs typeface="Times" panose="02020603050405020304" pitchFamily="18" charset="0"/>
              </a:rPr>
              <a:t>fname</a:t>
            </a:r>
            <a:r>
              <a:rPr lang="en-US" dirty="0">
                <a:latin typeface="Times" panose="02020603050405020304" pitchFamily="18" charset="0"/>
                <a:cs typeface="Times" panose="02020603050405020304" pitchFamily="18" charset="0"/>
              </a:rPr>
              <a:t>"]) Jeff </a:t>
            </a:r>
          </a:p>
          <a:p>
            <a:r>
              <a:rPr lang="en-US" dirty="0">
                <a:latin typeface="Times" panose="02020603050405020304" pitchFamily="18" charset="0"/>
                <a:cs typeface="Times" panose="02020603050405020304" pitchFamily="18" charset="0"/>
              </a:rPr>
              <a:t># add tag item to the first person people["people"][0]["tags"].append(</a:t>
            </a:r>
            <a:r>
              <a:rPr lang="en-US" dirty="0" err="1">
                <a:latin typeface="Times" panose="02020603050405020304" pitchFamily="18" charset="0"/>
                <a:cs typeface="Times" panose="02020603050405020304" pitchFamily="18" charset="0"/>
              </a:rPr>
              <a:t>u'spark</a:t>
            </a:r>
            <a:r>
              <a:rPr lang="en-US" dirty="0">
                <a:latin typeface="Times" panose="02020603050405020304" pitchFamily="18" charset="0"/>
                <a:cs typeface="Times" panose="02020603050405020304" pitchFamily="18" charset="0"/>
              </a:rPr>
              <a:t>’) </a:t>
            </a:r>
          </a:p>
          <a:p>
            <a:r>
              <a:rPr lang="en-US" dirty="0">
                <a:latin typeface="Times" panose="02020603050405020304" pitchFamily="18" charset="0"/>
                <a:cs typeface="Times" panose="02020603050405020304" pitchFamily="18" charset="0"/>
              </a:rPr>
              <a:t># delete the fourth person </a:t>
            </a:r>
          </a:p>
          <a:p>
            <a:r>
              <a:rPr lang="en-US" dirty="0">
                <a:latin typeface="Times" panose="02020603050405020304" pitchFamily="18" charset="0"/>
                <a:cs typeface="Times" panose="02020603050405020304" pitchFamily="18" charset="0"/>
              </a:rPr>
              <a:t>del people["people"][3] </a:t>
            </a:r>
            <a:endParaRPr lang="en-IN"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16265909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791" y="172475"/>
            <a:ext cx="7454312" cy="1005842"/>
          </a:xfrm>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Spark</a:t>
            </a:r>
            <a:endParaRPr lang="en-IN" dirty="0"/>
          </a:p>
        </p:txBody>
      </p:sp>
      <p:sp>
        <p:nvSpPr>
          <p:cNvPr id="4" name="TextBox 3">
            <a:extLst>
              <a:ext uri="{FF2B5EF4-FFF2-40B4-BE49-F238E27FC236}">
                <a16:creationId xmlns:a16="http://schemas.microsoft.com/office/drawing/2014/main" id="{6BEEC724-9719-2C83-573B-C9EED0FBF1D1}"/>
              </a:ext>
            </a:extLst>
          </p:cNvPr>
          <p:cNvSpPr txBox="1"/>
          <p:nvPr/>
        </p:nvSpPr>
        <p:spPr>
          <a:xfrm>
            <a:off x="859881" y="1085983"/>
            <a:ext cx="7332132" cy="584775"/>
          </a:xfrm>
          <a:prstGeom prst="rect">
            <a:avLst/>
          </a:prstGeom>
          <a:noFill/>
        </p:spPr>
        <p:txBody>
          <a:bodyPr wrap="square">
            <a:spAutoFit/>
          </a:bodyPr>
          <a:lstStyle/>
          <a:p>
            <a:r>
              <a:rPr lang="en-IN" sz="3200" b="1" dirty="0"/>
              <a:t>Pickle</a:t>
            </a:r>
          </a:p>
        </p:txBody>
      </p:sp>
      <p:sp>
        <p:nvSpPr>
          <p:cNvPr id="6" name="TextBox 5">
            <a:extLst>
              <a:ext uri="{FF2B5EF4-FFF2-40B4-BE49-F238E27FC236}">
                <a16:creationId xmlns:a16="http://schemas.microsoft.com/office/drawing/2014/main" id="{270F977F-88B2-7F37-5602-218472D8854F}"/>
              </a:ext>
            </a:extLst>
          </p:cNvPr>
          <p:cNvSpPr txBox="1"/>
          <p:nvPr/>
        </p:nvSpPr>
        <p:spPr>
          <a:xfrm>
            <a:off x="592668" y="1646553"/>
            <a:ext cx="13177851" cy="5170646"/>
          </a:xfrm>
          <a:prstGeom prst="rect">
            <a:avLst/>
          </a:prstGeom>
          <a:noFill/>
        </p:spPr>
        <p:txBody>
          <a:bodyPr wrap="square">
            <a:spAutoFit/>
          </a:bodyPr>
          <a:lstStyle/>
          <a:p>
            <a:pPr marL="457200" indent="-457200" algn="just">
              <a:buFont typeface="Wingdings" panose="05000000000000000000" pitchFamily="2" charset="2"/>
              <a:buChar char="Ø"/>
            </a:pPr>
            <a:r>
              <a:rPr lang="en-US" sz="3000" dirty="0">
                <a:latin typeface="Times" panose="02020603050405020304" pitchFamily="18" charset="0"/>
                <a:cs typeface="Times" panose="02020603050405020304" pitchFamily="18" charset="0"/>
              </a:rPr>
              <a:t>JSON can only store basic structures such as a list and dictionary, and it can only keep strings and numbers. We cannot ask JSON to remember the data type (e.g., </a:t>
            </a:r>
            <a:r>
              <a:rPr lang="en-US" sz="3000" dirty="0" err="1">
                <a:latin typeface="Times" panose="02020603050405020304" pitchFamily="18" charset="0"/>
                <a:cs typeface="Times" panose="02020603050405020304" pitchFamily="18" charset="0"/>
              </a:rPr>
              <a:t>numpy</a:t>
            </a:r>
            <a:r>
              <a:rPr lang="en-US" sz="3000" dirty="0">
                <a:latin typeface="Times" panose="02020603050405020304" pitchFamily="18" charset="0"/>
                <a:cs typeface="Times" panose="02020603050405020304" pitchFamily="18" charset="0"/>
              </a:rPr>
              <a:t> float32 vs. float64). It also cannot distinguish between Python tuples and lists.</a:t>
            </a:r>
          </a:p>
          <a:p>
            <a:pPr marL="457200" indent="-457200" algn="just">
              <a:buFont typeface="Wingdings" panose="05000000000000000000" pitchFamily="2" charset="2"/>
              <a:buChar char="Ø"/>
            </a:pPr>
            <a:endParaRPr lang="en-US" sz="3000" dirty="0">
              <a:latin typeface="Times" panose="02020603050405020304" pitchFamily="18" charset="0"/>
              <a:cs typeface="Times" panose="02020603050405020304" pitchFamily="18" charset="0"/>
            </a:endParaRPr>
          </a:p>
          <a:p>
            <a:pPr marL="457200" indent="-457200" algn="just">
              <a:buFont typeface="Wingdings" panose="05000000000000000000" pitchFamily="2" charset="2"/>
              <a:buChar char="Ø"/>
            </a:pPr>
            <a:r>
              <a:rPr lang="en-US" sz="3000" dirty="0">
                <a:latin typeface="Times" panose="02020603050405020304" pitchFamily="18" charset="0"/>
                <a:cs typeface="Times" panose="02020603050405020304" pitchFamily="18" charset="0"/>
              </a:rPr>
              <a:t>Pickle is a </a:t>
            </a:r>
            <a:r>
              <a:rPr lang="en-US" sz="3000" b="1" dirty="0">
                <a:latin typeface="Times" panose="02020603050405020304" pitchFamily="18" charset="0"/>
                <a:cs typeface="Times" panose="02020603050405020304" pitchFamily="18" charset="0"/>
              </a:rPr>
              <a:t>serialization </a:t>
            </a:r>
            <a:r>
              <a:rPr lang="en-US" sz="3000" dirty="0">
                <a:latin typeface="Times" panose="02020603050405020304" pitchFamily="18" charset="0"/>
                <a:cs typeface="Times" panose="02020603050405020304" pitchFamily="18" charset="0"/>
              </a:rPr>
              <a:t>method that is proprietary to Python. Pickle is </a:t>
            </a:r>
            <a:r>
              <a:rPr lang="en-US" sz="3000" b="1" dirty="0">
                <a:latin typeface="Times" panose="02020603050405020304" pitchFamily="18" charset="0"/>
                <a:cs typeface="Times" panose="02020603050405020304" pitchFamily="18" charset="0"/>
              </a:rPr>
              <a:t>faster than JSON</a:t>
            </a:r>
            <a:r>
              <a:rPr lang="en-US" sz="3000" dirty="0">
                <a:latin typeface="Times" panose="02020603050405020304" pitchFamily="18" charset="0"/>
                <a:cs typeface="Times" panose="02020603050405020304" pitchFamily="18" charset="0"/>
              </a:rPr>
              <a:t>. However, it </a:t>
            </a:r>
            <a:r>
              <a:rPr lang="en-US" sz="3000" b="1" dirty="0">
                <a:latin typeface="Times" panose="02020603050405020304" pitchFamily="18" charset="0"/>
                <a:cs typeface="Times" panose="02020603050405020304" pitchFamily="18" charset="0"/>
              </a:rPr>
              <a:t>lacks the portability of JSON</a:t>
            </a:r>
            <a:r>
              <a:rPr lang="en-US" sz="3000" dirty="0">
                <a:latin typeface="Times" panose="02020603050405020304" pitchFamily="18" charset="0"/>
                <a:cs typeface="Times" panose="02020603050405020304" pitchFamily="18" charset="0"/>
              </a:rPr>
              <a:t>, which is a universally interchangeable serialization format.</a:t>
            </a:r>
          </a:p>
          <a:p>
            <a:pPr algn="just"/>
            <a:endParaRPr lang="en-US" sz="3000" dirty="0">
              <a:latin typeface="Times" panose="02020603050405020304" pitchFamily="18" charset="0"/>
              <a:cs typeface="Times" panose="02020603050405020304" pitchFamily="18" charset="0"/>
            </a:endParaRPr>
          </a:p>
          <a:p>
            <a:pPr marL="457200" indent="-457200" algn="just">
              <a:buFont typeface="Wingdings" panose="05000000000000000000" pitchFamily="2" charset="2"/>
              <a:buChar char="Ø"/>
            </a:pPr>
            <a:r>
              <a:rPr lang="en-US" sz="3000" dirty="0" err="1">
                <a:latin typeface="Times" panose="02020603050405020304" pitchFamily="18" charset="0"/>
                <a:cs typeface="Times" panose="02020603050405020304" pitchFamily="18" charset="0"/>
              </a:rPr>
              <a:t>cPickle</a:t>
            </a:r>
            <a:r>
              <a:rPr lang="en-US" sz="3000" dirty="0">
                <a:latin typeface="Times" panose="02020603050405020304" pitchFamily="18" charset="0"/>
                <a:cs typeface="Times" panose="02020603050405020304" pitchFamily="18" charset="0"/>
              </a:rPr>
              <a:t>, as the name suggests, is implemented </a:t>
            </a:r>
            <a:r>
              <a:rPr lang="en-US" sz="3000" b="1" dirty="0">
                <a:latin typeface="Times" panose="02020603050405020304" pitchFamily="18" charset="0"/>
                <a:cs typeface="Times" panose="02020603050405020304" pitchFamily="18" charset="0"/>
              </a:rPr>
              <a:t>in C instead of Python</a:t>
            </a:r>
            <a:r>
              <a:rPr lang="en-US" sz="3000" dirty="0">
                <a:latin typeface="Times" panose="02020603050405020304" pitchFamily="18" charset="0"/>
                <a:cs typeface="Times" panose="02020603050405020304" pitchFamily="18" charset="0"/>
              </a:rPr>
              <a:t>, and thus it is much faster </a:t>
            </a:r>
            <a:r>
              <a:rPr lang="en-US" sz="3000" b="1" dirty="0">
                <a:latin typeface="Times" panose="02020603050405020304" pitchFamily="18" charset="0"/>
                <a:cs typeface="Times" panose="02020603050405020304" pitchFamily="18" charset="0"/>
              </a:rPr>
              <a:t>than the Python implementation.</a:t>
            </a:r>
            <a:endParaRPr lang="en-IN" sz="3000" b="1"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2030805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22385-E37A-99BC-186B-AD35681BCEF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AF6C5E3-DF8C-C7A6-C867-E43CE28B8D3C}"/>
              </a:ext>
            </a:extLst>
          </p:cNvPr>
          <p:cNvSpPr>
            <a:spLocks noGrp="1"/>
          </p:cNvSpPr>
          <p:nvPr>
            <p:ph type="body" sz="quarter" idx="17"/>
          </p:nvPr>
        </p:nvSpPr>
        <p:spPr>
          <a:xfrm>
            <a:off x="834481" y="2128723"/>
            <a:ext cx="7197895" cy="5184576"/>
          </a:xfrm>
        </p:spPr>
        <p:txBody>
          <a:bodyPr/>
          <a:lstStyle/>
          <a:p>
            <a:pPr marL="0" indent="0">
              <a:buNone/>
            </a:pPr>
            <a:r>
              <a:rPr lang="en-IN" dirty="0">
                <a:latin typeface="Times" panose="02020603050405020304" pitchFamily="18" charset="0"/>
                <a:cs typeface="Times" panose="02020603050405020304" pitchFamily="18" charset="0"/>
              </a:rPr>
              <a:t>&gt;&gt;&gt; import </a:t>
            </a:r>
            <a:r>
              <a:rPr lang="en-IN" dirty="0" err="1">
                <a:latin typeface="Times" panose="02020603050405020304" pitchFamily="18" charset="0"/>
                <a:cs typeface="Times" panose="02020603050405020304" pitchFamily="18" charset="0"/>
              </a:rPr>
              <a:t>cPickle</a:t>
            </a:r>
            <a:r>
              <a:rPr lang="en-IN" dirty="0">
                <a:latin typeface="Times" panose="02020603050405020304" pitchFamily="18" charset="0"/>
                <a:cs typeface="Times" panose="02020603050405020304" pitchFamily="18" charset="0"/>
              </a:rPr>
              <a:t> as pickle </a:t>
            </a:r>
          </a:p>
          <a:p>
            <a:pPr marL="0" indent="0">
              <a:buNone/>
            </a:pPr>
            <a:r>
              <a:rPr lang="en-IN" dirty="0">
                <a:latin typeface="Times" panose="02020603050405020304" pitchFamily="18" charset="0"/>
                <a:cs typeface="Times" panose="02020603050405020304" pitchFamily="18" charset="0"/>
              </a:rPr>
              <a:t>&gt;&gt;&gt; </a:t>
            </a:r>
            <a:r>
              <a:rPr lang="en-IN" dirty="0" err="1">
                <a:latin typeface="Times" panose="02020603050405020304" pitchFamily="18" charset="0"/>
                <a:cs typeface="Times" panose="02020603050405020304" pitchFamily="18" charset="0"/>
              </a:rPr>
              <a:t>obj</a:t>
            </a:r>
            <a:r>
              <a:rPr lang="en-IN" dirty="0">
                <a:latin typeface="Times" panose="02020603050405020304" pitchFamily="18" charset="0"/>
                <a:cs typeface="Times" panose="02020603050405020304" pitchFamily="18" charset="0"/>
              </a:rPr>
              <a:t> = { "</a:t>
            </a:r>
            <a:r>
              <a:rPr lang="en-IN" dirty="0" err="1">
                <a:latin typeface="Times" panose="02020603050405020304" pitchFamily="18" charset="0"/>
                <a:cs typeface="Times" panose="02020603050405020304" pitchFamily="18" charset="0"/>
              </a:rPr>
              <a:t>fname</a:t>
            </a:r>
            <a:r>
              <a:rPr lang="en-IN" dirty="0">
                <a:latin typeface="Times" panose="02020603050405020304" pitchFamily="18" charset="0"/>
                <a:cs typeface="Times" panose="02020603050405020304" pitchFamily="18" charset="0"/>
              </a:rPr>
              <a:t>": "Jeff", \ </a:t>
            </a:r>
          </a:p>
          <a:p>
            <a:pPr marL="0" indent="0">
              <a:buNone/>
            </a:pPr>
            <a:r>
              <a:rPr lang="en-IN" dirty="0">
                <a:latin typeface="Times" panose="02020603050405020304" pitchFamily="18" charset="0"/>
                <a:cs typeface="Times" panose="02020603050405020304" pitchFamily="18" charset="0"/>
              </a:rPr>
              <a:t>... "</a:t>
            </a:r>
            <a:r>
              <a:rPr lang="en-IN" dirty="0" err="1">
                <a:latin typeface="Times" panose="02020603050405020304" pitchFamily="18" charset="0"/>
                <a:cs typeface="Times" panose="02020603050405020304" pitchFamily="18" charset="0"/>
              </a:rPr>
              <a:t>lname</a:t>
            </a:r>
            <a:r>
              <a:rPr lang="en-IN" dirty="0">
                <a:latin typeface="Times" panose="02020603050405020304" pitchFamily="18" charset="0"/>
                <a:cs typeface="Times" panose="02020603050405020304" pitchFamily="18" charset="0"/>
              </a:rPr>
              <a:t>": "Aven", \ </a:t>
            </a:r>
          </a:p>
          <a:p>
            <a:pPr marL="0" indent="0">
              <a:buNone/>
            </a:pPr>
            <a:r>
              <a:rPr lang="en-IN" dirty="0">
                <a:latin typeface="Times" panose="02020603050405020304" pitchFamily="18" charset="0"/>
                <a:cs typeface="Times" panose="02020603050405020304" pitchFamily="18" charset="0"/>
              </a:rPr>
              <a:t>... "tags": ["big data","</a:t>
            </a:r>
            <a:r>
              <a:rPr lang="en-IN" dirty="0" err="1">
                <a:latin typeface="Times" panose="02020603050405020304" pitchFamily="18" charset="0"/>
                <a:cs typeface="Times" panose="02020603050405020304" pitchFamily="18" charset="0"/>
              </a:rPr>
              <a:t>hadoop</a:t>
            </a:r>
            <a:r>
              <a:rPr lang="en-IN" dirty="0">
                <a:latin typeface="Times" panose="02020603050405020304" pitchFamily="18" charset="0"/>
                <a:cs typeface="Times" panose="02020603050405020304" pitchFamily="18" charset="0"/>
              </a:rPr>
              <a:t>"]} </a:t>
            </a:r>
          </a:p>
          <a:p>
            <a:pPr marL="0" indent="0">
              <a:buNone/>
            </a:pPr>
            <a:r>
              <a:rPr lang="en-IN" dirty="0">
                <a:latin typeface="Times" panose="02020603050405020304" pitchFamily="18" charset="0"/>
                <a:cs typeface="Times" panose="02020603050405020304" pitchFamily="18" charset="0"/>
              </a:rPr>
              <a:t>&gt;&gt;&gt; </a:t>
            </a:r>
            <a:r>
              <a:rPr lang="en-IN" dirty="0" err="1">
                <a:latin typeface="Times" panose="02020603050405020304" pitchFamily="18" charset="0"/>
                <a:cs typeface="Times" panose="02020603050405020304" pitchFamily="18" charset="0"/>
              </a:rPr>
              <a:t>str_obj</a:t>
            </a:r>
            <a:r>
              <a:rPr lang="en-IN" dirty="0">
                <a:latin typeface="Times" panose="02020603050405020304" pitchFamily="18" charset="0"/>
                <a:cs typeface="Times" panose="02020603050405020304" pitchFamily="18" charset="0"/>
              </a:rPr>
              <a:t> = </a:t>
            </a:r>
            <a:r>
              <a:rPr lang="en-IN" dirty="0" err="1">
                <a:latin typeface="Times" panose="02020603050405020304" pitchFamily="18" charset="0"/>
                <a:cs typeface="Times" panose="02020603050405020304" pitchFamily="18" charset="0"/>
              </a:rPr>
              <a:t>pickle.dumps</a:t>
            </a:r>
            <a:r>
              <a:rPr lang="en-IN" dirty="0">
                <a:latin typeface="Times" panose="02020603050405020304" pitchFamily="18" charset="0"/>
                <a:cs typeface="Times" panose="02020603050405020304" pitchFamily="18" charset="0"/>
              </a:rPr>
              <a:t>(</a:t>
            </a:r>
            <a:r>
              <a:rPr lang="en-IN" dirty="0" err="1">
                <a:latin typeface="Times" panose="02020603050405020304" pitchFamily="18" charset="0"/>
                <a:cs typeface="Times" panose="02020603050405020304" pitchFamily="18" charset="0"/>
              </a:rPr>
              <a:t>obj</a:t>
            </a:r>
            <a:r>
              <a:rPr lang="en-IN" dirty="0">
                <a:latin typeface="Times" panose="02020603050405020304" pitchFamily="18" charset="0"/>
                <a:cs typeface="Times" panose="02020603050405020304" pitchFamily="18" charset="0"/>
              </a:rPr>
              <a:t>) </a:t>
            </a:r>
          </a:p>
          <a:p>
            <a:pPr marL="0" indent="0">
              <a:buNone/>
            </a:pPr>
            <a:r>
              <a:rPr lang="en-IN" dirty="0">
                <a:latin typeface="Times" panose="02020603050405020304" pitchFamily="18" charset="0"/>
                <a:cs typeface="Times" panose="02020603050405020304" pitchFamily="18" charset="0"/>
              </a:rPr>
              <a:t>&gt;&gt;&gt; </a:t>
            </a:r>
            <a:r>
              <a:rPr lang="en-IN" dirty="0" err="1">
                <a:latin typeface="Times" panose="02020603050405020304" pitchFamily="18" charset="0"/>
                <a:cs typeface="Times" panose="02020603050405020304" pitchFamily="18" charset="0"/>
              </a:rPr>
              <a:t>pickled_obj</a:t>
            </a:r>
            <a:r>
              <a:rPr lang="en-IN" dirty="0">
                <a:latin typeface="Times" panose="02020603050405020304" pitchFamily="18" charset="0"/>
                <a:cs typeface="Times" panose="02020603050405020304" pitchFamily="18" charset="0"/>
              </a:rPr>
              <a:t> = </a:t>
            </a:r>
            <a:r>
              <a:rPr lang="en-IN" dirty="0" err="1">
                <a:latin typeface="Times" panose="02020603050405020304" pitchFamily="18" charset="0"/>
                <a:cs typeface="Times" panose="02020603050405020304" pitchFamily="18" charset="0"/>
              </a:rPr>
              <a:t>pickle.loads</a:t>
            </a:r>
            <a:r>
              <a:rPr lang="en-IN" dirty="0">
                <a:latin typeface="Times" panose="02020603050405020304" pitchFamily="18" charset="0"/>
                <a:cs typeface="Times" panose="02020603050405020304" pitchFamily="18" charset="0"/>
              </a:rPr>
              <a:t>(</a:t>
            </a:r>
            <a:r>
              <a:rPr lang="en-IN" dirty="0" err="1">
                <a:latin typeface="Times" panose="02020603050405020304" pitchFamily="18" charset="0"/>
                <a:cs typeface="Times" panose="02020603050405020304" pitchFamily="18" charset="0"/>
              </a:rPr>
              <a:t>str_obj</a:t>
            </a:r>
            <a:r>
              <a:rPr lang="en-IN" dirty="0">
                <a:latin typeface="Times" panose="02020603050405020304" pitchFamily="18" charset="0"/>
                <a:cs typeface="Times" panose="02020603050405020304" pitchFamily="18" charset="0"/>
              </a:rPr>
              <a:t>) </a:t>
            </a:r>
          </a:p>
          <a:p>
            <a:pPr marL="0" indent="0">
              <a:buNone/>
            </a:pPr>
            <a:r>
              <a:rPr lang="en-IN" dirty="0">
                <a:latin typeface="Times" panose="02020603050405020304" pitchFamily="18" charset="0"/>
                <a:cs typeface="Times" panose="02020603050405020304" pitchFamily="18" charset="0"/>
              </a:rPr>
              <a:t>&gt;&gt;&gt; print(</a:t>
            </a:r>
            <a:r>
              <a:rPr lang="en-IN" dirty="0" err="1">
                <a:latin typeface="Times" panose="02020603050405020304" pitchFamily="18" charset="0"/>
                <a:cs typeface="Times" panose="02020603050405020304" pitchFamily="18" charset="0"/>
              </a:rPr>
              <a:t>pickled_obj</a:t>
            </a:r>
            <a:r>
              <a:rPr lang="en-IN" dirty="0">
                <a:latin typeface="Times" panose="02020603050405020304" pitchFamily="18" charset="0"/>
                <a:cs typeface="Times" panose="02020603050405020304" pitchFamily="18" charset="0"/>
              </a:rPr>
              <a:t>["</a:t>
            </a:r>
            <a:r>
              <a:rPr lang="en-IN" dirty="0" err="1">
                <a:latin typeface="Times" panose="02020603050405020304" pitchFamily="18" charset="0"/>
                <a:cs typeface="Times" panose="02020603050405020304" pitchFamily="18" charset="0"/>
              </a:rPr>
              <a:t>fname</a:t>
            </a:r>
            <a:r>
              <a:rPr lang="en-IN" dirty="0">
                <a:latin typeface="Times" panose="02020603050405020304" pitchFamily="18" charset="0"/>
                <a:cs typeface="Times" panose="02020603050405020304" pitchFamily="18" charset="0"/>
              </a:rPr>
              <a:t>"]) </a:t>
            </a:r>
          </a:p>
          <a:p>
            <a:pPr marL="0" indent="0">
              <a:buNone/>
            </a:pPr>
            <a:r>
              <a:rPr lang="en-IN" dirty="0">
                <a:latin typeface="Times" panose="02020603050405020304" pitchFamily="18" charset="0"/>
                <a:cs typeface="Times" panose="02020603050405020304" pitchFamily="18" charset="0"/>
              </a:rPr>
              <a:t>Jeff</a:t>
            </a:r>
          </a:p>
          <a:p>
            <a:endParaRPr lang="en-IN" dirty="0"/>
          </a:p>
        </p:txBody>
      </p:sp>
      <p:sp>
        <p:nvSpPr>
          <p:cNvPr id="5" name="TextBox 4">
            <a:extLst>
              <a:ext uri="{FF2B5EF4-FFF2-40B4-BE49-F238E27FC236}">
                <a16:creationId xmlns:a16="http://schemas.microsoft.com/office/drawing/2014/main" id="{B39C7788-285A-02CF-01BC-8FD2B90F35E7}"/>
              </a:ext>
            </a:extLst>
          </p:cNvPr>
          <p:cNvSpPr txBox="1"/>
          <p:nvPr/>
        </p:nvSpPr>
        <p:spPr>
          <a:xfrm>
            <a:off x="7315200" y="2128723"/>
            <a:ext cx="6480719" cy="4247317"/>
          </a:xfrm>
          <a:prstGeom prst="rect">
            <a:avLst/>
          </a:prstGeom>
          <a:noFill/>
        </p:spPr>
        <p:txBody>
          <a:bodyPr wrap="square">
            <a:spAutoFit/>
          </a:bodyPr>
          <a:lstStyle/>
          <a:p>
            <a:r>
              <a:rPr lang="en-IN" sz="3000" dirty="0"/>
              <a:t>&gt;&gt;&gt; </a:t>
            </a:r>
            <a:r>
              <a:rPr lang="en-IN" sz="3000" dirty="0" err="1"/>
              <a:t>pickled_obj</a:t>
            </a:r>
            <a:r>
              <a:rPr lang="en-IN" sz="3000" dirty="0"/>
              <a:t>["tags"].append('spark’) </a:t>
            </a:r>
          </a:p>
          <a:p>
            <a:r>
              <a:rPr lang="en-IN" sz="3000" dirty="0"/>
              <a:t>&gt;&gt;&gt; print(str(</a:t>
            </a:r>
            <a:r>
              <a:rPr lang="en-IN" sz="3000" dirty="0" err="1"/>
              <a:t>pickled_obj</a:t>
            </a:r>
            <a:r>
              <a:rPr lang="en-IN" sz="3000" dirty="0"/>
              <a:t>["tags"])) </a:t>
            </a:r>
          </a:p>
          <a:p>
            <a:r>
              <a:rPr lang="en-IN" sz="3000" dirty="0"/>
              <a:t>['big data', '</a:t>
            </a:r>
            <a:r>
              <a:rPr lang="en-IN" sz="3000" dirty="0" err="1"/>
              <a:t>hadoop</a:t>
            </a:r>
            <a:r>
              <a:rPr lang="en-IN" sz="3000" dirty="0"/>
              <a:t>', 'spark’] </a:t>
            </a:r>
          </a:p>
          <a:p>
            <a:r>
              <a:rPr lang="en-IN" sz="3000" dirty="0"/>
              <a:t># dump pickled object to a string </a:t>
            </a:r>
          </a:p>
          <a:p>
            <a:r>
              <a:rPr lang="en-IN" sz="3000" dirty="0"/>
              <a:t>&gt;&gt;&gt; </a:t>
            </a:r>
            <a:r>
              <a:rPr lang="en-IN" sz="3000" dirty="0" err="1"/>
              <a:t>pickled_obj_str</a:t>
            </a:r>
            <a:r>
              <a:rPr lang="en-IN" sz="3000" dirty="0"/>
              <a:t> = </a:t>
            </a:r>
            <a:r>
              <a:rPr lang="en-IN" sz="3000" dirty="0" err="1"/>
              <a:t>pickle.dumps</a:t>
            </a:r>
            <a:r>
              <a:rPr lang="en-IN" sz="3000" dirty="0"/>
              <a:t>(</a:t>
            </a:r>
            <a:r>
              <a:rPr lang="en-IN" sz="3000" dirty="0" err="1"/>
              <a:t>pickled_obj</a:t>
            </a:r>
            <a:r>
              <a:rPr lang="en-IN" sz="3000" dirty="0"/>
              <a:t>) </a:t>
            </a:r>
          </a:p>
          <a:p>
            <a:r>
              <a:rPr lang="en-IN" sz="3000" dirty="0"/>
              <a:t># dump pickled object to a pickle file </a:t>
            </a:r>
          </a:p>
          <a:p>
            <a:r>
              <a:rPr lang="en-IN" sz="3000" dirty="0"/>
              <a:t>&gt;&gt;&gt; </a:t>
            </a:r>
            <a:r>
              <a:rPr lang="en-IN" sz="3000" dirty="0" err="1"/>
              <a:t>pickle.dump</a:t>
            </a:r>
            <a:r>
              <a:rPr lang="en-IN" sz="3000" dirty="0"/>
              <a:t>(</a:t>
            </a:r>
            <a:r>
              <a:rPr lang="en-IN" sz="3000" dirty="0" err="1"/>
              <a:t>pickled_obj</a:t>
            </a:r>
            <a:r>
              <a:rPr lang="en-IN" sz="3000" dirty="0"/>
              <a:t>, open('</a:t>
            </a:r>
            <a:r>
              <a:rPr lang="en-IN" sz="3000" dirty="0" err="1"/>
              <a:t>object.pkl</a:t>
            </a:r>
            <a:r>
              <a:rPr lang="en-IN" sz="3000" dirty="0"/>
              <a:t>', '</a:t>
            </a:r>
            <a:r>
              <a:rPr lang="en-IN" sz="3000" dirty="0" err="1"/>
              <a:t>wb</a:t>
            </a:r>
            <a:r>
              <a:rPr lang="en-IN" sz="3000" dirty="0"/>
              <a:t>'))</a:t>
            </a:r>
          </a:p>
        </p:txBody>
      </p:sp>
    </p:spTree>
    <p:extLst>
      <p:ext uri="{BB962C8B-B14F-4D97-AF65-F5344CB8AC3E}">
        <p14:creationId xmlns:p14="http://schemas.microsoft.com/office/powerpoint/2010/main" val="23032629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Spark</a:t>
            </a:r>
            <a:endParaRPr lang="en-IN" dirty="0"/>
          </a:p>
        </p:txBody>
      </p:sp>
      <p:sp>
        <p:nvSpPr>
          <p:cNvPr id="4" name="TextBox 3">
            <a:extLst>
              <a:ext uri="{FF2B5EF4-FFF2-40B4-BE49-F238E27FC236}">
                <a16:creationId xmlns:a16="http://schemas.microsoft.com/office/drawing/2014/main" id="{E47BFF76-ADA6-5CBF-7004-3368816185D2}"/>
              </a:ext>
            </a:extLst>
          </p:cNvPr>
          <p:cNvSpPr txBox="1"/>
          <p:nvPr/>
        </p:nvSpPr>
        <p:spPr>
          <a:xfrm>
            <a:off x="895571" y="1336718"/>
            <a:ext cx="7332132" cy="584775"/>
          </a:xfrm>
          <a:prstGeom prst="rect">
            <a:avLst/>
          </a:prstGeom>
          <a:noFill/>
        </p:spPr>
        <p:txBody>
          <a:bodyPr wrap="square">
            <a:spAutoFit/>
          </a:bodyPr>
          <a:lstStyle/>
          <a:p>
            <a:r>
              <a:rPr lang="en-IN" sz="3200" b="1" dirty="0">
                <a:latin typeface="Times" panose="02020603050405020304" pitchFamily="18" charset="0"/>
                <a:cs typeface="Times" panose="02020603050405020304" pitchFamily="18" charset="0"/>
              </a:rPr>
              <a:t>Python Functional Programming Basics</a:t>
            </a:r>
          </a:p>
        </p:txBody>
      </p:sp>
      <p:sp>
        <p:nvSpPr>
          <p:cNvPr id="6" name="TextBox 5">
            <a:extLst>
              <a:ext uri="{FF2B5EF4-FFF2-40B4-BE49-F238E27FC236}">
                <a16:creationId xmlns:a16="http://schemas.microsoft.com/office/drawing/2014/main" id="{B6F50807-E683-46CC-D0CC-29925DE48DEC}"/>
              </a:ext>
            </a:extLst>
          </p:cNvPr>
          <p:cNvSpPr txBox="1"/>
          <p:nvPr/>
        </p:nvSpPr>
        <p:spPr>
          <a:xfrm>
            <a:off x="1380066" y="1973228"/>
            <a:ext cx="11540067" cy="1077218"/>
          </a:xfrm>
          <a:prstGeom prst="rect">
            <a:avLst/>
          </a:prstGeom>
          <a:noFill/>
        </p:spPr>
        <p:txBody>
          <a:bodyPr wrap="square">
            <a:spAutoFit/>
          </a:bodyPr>
          <a:lstStyle/>
          <a:p>
            <a:r>
              <a:rPr lang="en-US" sz="3200" dirty="0">
                <a:latin typeface="Times" panose="02020603050405020304" pitchFamily="18" charset="0"/>
                <a:cs typeface="Times" panose="02020603050405020304" pitchFamily="18" charset="0"/>
              </a:rPr>
              <a:t>Python’s functional support embodies all of the functional programming paradigm characteristics and following.</a:t>
            </a:r>
            <a:endParaRPr lang="en-IN" sz="3200" dirty="0">
              <a:latin typeface="Times" panose="02020603050405020304" pitchFamily="18" charset="0"/>
              <a:cs typeface="Times" panose="02020603050405020304" pitchFamily="18" charset="0"/>
            </a:endParaRPr>
          </a:p>
        </p:txBody>
      </p:sp>
      <p:sp>
        <p:nvSpPr>
          <p:cNvPr id="8" name="TextBox 7">
            <a:extLst>
              <a:ext uri="{FF2B5EF4-FFF2-40B4-BE49-F238E27FC236}">
                <a16:creationId xmlns:a16="http://schemas.microsoft.com/office/drawing/2014/main" id="{DCD941CF-C14A-718D-4CDA-037F1238893D}"/>
              </a:ext>
            </a:extLst>
          </p:cNvPr>
          <p:cNvSpPr txBox="1"/>
          <p:nvPr/>
        </p:nvSpPr>
        <p:spPr>
          <a:xfrm>
            <a:off x="1964267" y="2979070"/>
            <a:ext cx="12327466" cy="3046988"/>
          </a:xfrm>
          <a:prstGeom prst="rect">
            <a:avLst/>
          </a:prstGeom>
          <a:noFill/>
        </p:spPr>
        <p:txBody>
          <a:bodyPr wrap="square">
            <a:spAutoFit/>
          </a:bodyPr>
          <a:lstStyle/>
          <a:p>
            <a:pPr marL="457200" indent="-457200">
              <a:buFont typeface="Wingdings" panose="05000000000000000000" pitchFamily="2" charset="2"/>
              <a:buChar char="Ø"/>
            </a:pPr>
            <a:r>
              <a:rPr lang="en-US" sz="3200" dirty="0">
                <a:latin typeface="Times" panose="02020603050405020304" pitchFamily="18" charset="0"/>
                <a:cs typeface="Times" panose="02020603050405020304" pitchFamily="18" charset="0"/>
              </a:rPr>
              <a:t>Functions as first-class objects and the fundamental unit of programming </a:t>
            </a:r>
          </a:p>
          <a:p>
            <a:pPr marL="457200" indent="-457200">
              <a:buFont typeface="Wingdings" panose="05000000000000000000" pitchFamily="2" charset="2"/>
              <a:buChar char="Ø"/>
            </a:pPr>
            <a:r>
              <a:rPr lang="en-US" sz="3200" dirty="0">
                <a:latin typeface="Times" panose="02020603050405020304" pitchFamily="18" charset="0"/>
                <a:cs typeface="Times" panose="02020603050405020304" pitchFamily="18" charset="0"/>
              </a:rPr>
              <a:t>Functions with input and output only (Statements, which could result in side effects, are not allowed.) </a:t>
            </a:r>
          </a:p>
          <a:p>
            <a:pPr marL="457200" indent="-457200">
              <a:buFont typeface="Wingdings" panose="05000000000000000000" pitchFamily="2" charset="2"/>
              <a:buChar char="Ø"/>
            </a:pPr>
            <a:r>
              <a:rPr lang="en-US" sz="3200" dirty="0">
                <a:latin typeface="Times" panose="02020603050405020304" pitchFamily="18" charset="0"/>
                <a:cs typeface="Times" panose="02020603050405020304" pitchFamily="18" charset="0"/>
              </a:rPr>
              <a:t>Support for higher-order functions </a:t>
            </a:r>
          </a:p>
          <a:p>
            <a:pPr marL="457200" indent="-457200">
              <a:buFont typeface="Wingdings" panose="05000000000000000000" pitchFamily="2" charset="2"/>
              <a:buChar char="Ø"/>
            </a:pPr>
            <a:r>
              <a:rPr lang="en-US" sz="3200" dirty="0">
                <a:latin typeface="Times" panose="02020603050405020304" pitchFamily="18" charset="0"/>
                <a:cs typeface="Times" panose="02020603050405020304" pitchFamily="18" charset="0"/>
              </a:rPr>
              <a:t>Support for anonymous functions</a:t>
            </a:r>
            <a:endParaRPr lang="en-IN" sz="32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5722254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Spark</a:t>
            </a:r>
            <a:endParaRPr lang="en-IN" dirty="0"/>
          </a:p>
        </p:txBody>
      </p:sp>
      <p:sp>
        <p:nvSpPr>
          <p:cNvPr id="4" name="TextBox 3">
            <a:extLst>
              <a:ext uri="{FF2B5EF4-FFF2-40B4-BE49-F238E27FC236}">
                <a16:creationId xmlns:a16="http://schemas.microsoft.com/office/drawing/2014/main" id="{9A685A2C-62CA-A657-11BB-764CA79D610E}"/>
              </a:ext>
            </a:extLst>
          </p:cNvPr>
          <p:cNvSpPr txBox="1"/>
          <p:nvPr/>
        </p:nvSpPr>
        <p:spPr>
          <a:xfrm>
            <a:off x="834481" y="1480785"/>
            <a:ext cx="8190986" cy="584775"/>
          </a:xfrm>
          <a:prstGeom prst="rect">
            <a:avLst/>
          </a:prstGeom>
          <a:noFill/>
        </p:spPr>
        <p:txBody>
          <a:bodyPr wrap="square">
            <a:spAutoFit/>
          </a:bodyPr>
          <a:lstStyle/>
          <a:p>
            <a:r>
              <a:rPr lang="en-US" sz="3200" dirty="0">
                <a:latin typeface="Times" panose="02020603050405020304" pitchFamily="18" charset="0"/>
                <a:cs typeface="Times" panose="02020603050405020304" pitchFamily="18" charset="0"/>
              </a:rPr>
              <a:t>Anonymous Functions and the lambda Syntax</a:t>
            </a:r>
            <a:endParaRPr lang="en-IN" sz="3200" dirty="0">
              <a:latin typeface="Times" panose="02020603050405020304" pitchFamily="18" charset="0"/>
              <a:cs typeface="Times" panose="02020603050405020304" pitchFamily="18" charset="0"/>
            </a:endParaRPr>
          </a:p>
        </p:txBody>
      </p:sp>
      <p:sp>
        <p:nvSpPr>
          <p:cNvPr id="6" name="TextBox 5">
            <a:extLst>
              <a:ext uri="{FF2B5EF4-FFF2-40B4-BE49-F238E27FC236}">
                <a16:creationId xmlns:a16="http://schemas.microsoft.com/office/drawing/2014/main" id="{08EDD117-0374-4E82-2126-33D9C2C800B6}"/>
              </a:ext>
            </a:extLst>
          </p:cNvPr>
          <p:cNvSpPr txBox="1"/>
          <p:nvPr/>
        </p:nvSpPr>
        <p:spPr>
          <a:xfrm>
            <a:off x="1024465" y="2478655"/>
            <a:ext cx="13013267" cy="4031873"/>
          </a:xfrm>
          <a:prstGeom prst="rect">
            <a:avLst/>
          </a:prstGeom>
          <a:noFill/>
        </p:spPr>
        <p:txBody>
          <a:bodyPr wrap="square">
            <a:spAutoFit/>
          </a:bodyPr>
          <a:lstStyle/>
          <a:p>
            <a:pPr marL="457200" indent="-457200" algn="just">
              <a:buFont typeface="Wingdings" panose="05000000000000000000" pitchFamily="2" charset="2"/>
              <a:buChar char="Ø"/>
            </a:pPr>
            <a:r>
              <a:rPr lang="en-US" sz="3200" dirty="0">
                <a:latin typeface="Times" panose="02020603050405020304" pitchFamily="18" charset="0"/>
                <a:cs typeface="Times" panose="02020603050405020304" pitchFamily="18" charset="0"/>
              </a:rPr>
              <a:t>Anonymous functions, or </a:t>
            </a:r>
            <a:r>
              <a:rPr lang="en-US" sz="3200" b="1" dirty="0">
                <a:latin typeface="Times" panose="02020603050405020304" pitchFamily="18" charset="0"/>
                <a:cs typeface="Times" panose="02020603050405020304" pitchFamily="18" charset="0"/>
              </a:rPr>
              <a:t>unnamed functions</a:t>
            </a:r>
            <a:r>
              <a:rPr lang="en-US" sz="3200" dirty="0">
                <a:latin typeface="Times" panose="02020603050405020304" pitchFamily="18" charset="0"/>
                <a:cs typeface="Times" panose="02020603050405020304" pitchFamily="18" charset="0"/>
              </a:rPr>
              <a:t>, are a consistent feature of functional programming</a:t>
            </a:r>
          </a:p>
          <a:p>
            <a:pPr marL="457200" indent="-457200" algn="just">
              <a:buFont typeface="Wingdings" panose="05000000000000000000" pitchFamily="2" charset="2"/>
              <a:buChar char="Ø"/>
            </a:pPr>
            <a:endParaRPr lang="en-US" sz="3200" dirty="0">
              <a:latin typeface="Times" panose="02020603050405020304" pitchFamily="18" charset="0"/>
              <a:cs typeface="Times" panose="02020603050405020304" pitchFamily="18" charset="0"/>
            </a:endParaRPr>
          </a:p>
          <a:p>
            <a:pPr marL="457200" indent="-457200" algn="just">
              <a:buFont typeface="Wingdings" panose="05000000000000000000" pitchFamily="2" charset="2"/>
              <a:buChar char="Ø"/>
            </a:pPr>
            <a:r>
              <a:rPr lang="en-US" sz="3200" dirty="0">
                <a:latin typeface="Times" panose="02020603050405020304" pitchFamily="18" charset="0"/>
                <a:cs typeface="Times" panose="02020603050405020304" pitchFamily="18" charset="0"/>
              </a:rPr>
              <a:t>Anonymous functions in Python are implemented using </a:t>
            </a:r>
            <a:r>
              <a:rPr lang="en-US" sz="3200" b="1" dirty="0">
                <a:latin typeface="Times" panose="02020603050405020304" pitchFamily="18" charset="0"/>
                <a:cs typeface="Times" panose="02020603050405020304" pitchFamily="18" charset="0"/>
              </a:rPr>
              <a:t>the lambda </a:t>
            </a:r>
            <a:r>
              <a:rPr lang="en-US" sz="3200" dirty="0">
                <a:latin typeface="Times" panose="02020603050405020304" pitchFamily="18" charset="0"/>
                <a:cs typeface="Times" panose="02020603050405020304" pitchFamily="18" charset="0"/>
              </a:rPr>
              <a:t>construct rather than using the def keyword for named functions. Anonymous functions </a:t>
            </a:r>
            <a:r>
              <a:rPr lang="en-US" sz="3200" b="1" dirty="0">
                <a:latin typeface="Times" panose="02020603050405020304" pitchFamily="18" charset="0"/>
                <a:cs typeface="Times" panose="02020603050405020304" pitchFamily="18" charset="0"/>
              </a:rPr>
              <a:t>accept any number of input arguments </a:t>
            </a:r>
            <a:r>
              <a:rPr lang="en-US" sz="3200" dirty="0">
                <a:latin typeface="Times" panose="02020603050405020304" pitchFamily="18" charset="0"/>
                <a:cs typeface="Times" panose="02020603050405020304" pitchFamily="18" charset="0"/>
              </a:rPr>
              <a:t>but </a:t>
            </a:r>
            <a:r>
              <a:rPr lang="en-US" sz="3200" b="1" dirty="0">
                <a:latin typeface="Times" panose="02020603050405020304" pitchFamily="18" charset="0"/>
                <a:cs typeface="Times" panose="02020603050405020304" pitchFamily="18" charset="0"/>
              </a:rPr>
              <a:t>return just one value.</a:t>
            </a:r>
            <a:r>
              <a:rPr lang="en-US" sz="3200" dirty="0">
                <a:latin typeface="Times" panose="02020603050405020304" pitchFamily="18" charset="0"/>
                <a:cs typeface="Times" panose="02020603050405020304" pitchFamily="18" charset="0"/>
              </a:rPr>
              <a:t> This value could be another function, a scalar value, or a data structure such as a list. </a:t>
            </a:r>
            <a:endParaRPr lang="en-IN" sz="32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4097795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Spark</a:t>
            </a:r>
            <a:endParaRPr lang="en-IN" dirty="0"/>
          </a:p>
        </p:txBody>
      </p:sp>
      <p:sp>
        <p:nvSpPr>
          <p:cNvPr id="4" name="TextBox 3">
            <a:extLst>
              <a:ext uri="{FF2B5EF4-FFF2-40B4-BE49-F238E27FC236}">
                <a16:creationId xmlns:a16="http://schemas.microsoft.com/office/drawing/2014/main" id="{D217F97A-A041-EECF-9572-C22A2235D158}"/>
              </a:ext>
            </a:extLst>
          </p:cNvPr>
          <p:cNvSpPr txBox="1"/>
          <p:nvPr/>
        </p:nvSpPr>
        <p:spPr>
          <a:xfrm>
            <a:off x="956660" y="1480785"/>
            <a:ext cx="11387739" cy="492443"/>
          </a:xfrm>
          <a:prstGeom prst="rect">
            <a:avLst/>
          </a:prstGeom>
          <a:noFill/>
        </p:spPr>
        <p:txBody>
          <a:bodyPr wrap="square">
            <a:spAutoFit/>
          </a:bodyPr>
          <a:lstStyle/>
          <a:p>
            <a:r>
              <a:rPr lang="en-US" dirty="0">
                <a:latin typeface="Times" panose="02020603050405020304" pitchFamily="18" charset="0"/>
                <a:cs typeface="Times" panose="02020603050405020304" pitchFamily="18" charset="0"/>
              </a:rPr>
              <a:t>Named Functions and Anonymous Functions in Python</a:t>
            </a:r>
            <a:endParaRPr lang="en-IN" dirty="0">
              <a:latin typeface="Times" panose="02020603050405020304" pitchFamily="18" charset="0"/>
              <a:cs typeface="Times" panose="02020603050405020304" pitchFamily="18" charset="0"/>
            </a:endParaRPr>
          </a:p>
        </p:txBody>
      </p:sp>
      <p:sp>
        <p:nvSpPr>
          <p:cNvPr id="6" name="TextBox 5">
            <a:extLst>
              <a:ext uri="{FF2B5EF4-FFF2-40B4-BE49-F238E27FC236}">
                <a16:creationId xmlns:a16="http://schemas.microsoft.com/office/drawing/2014/main" id="{9C735B02-2A80-C14C-6FE7-2B65533FAB4A}"/>
              </a:ext>
            </a:extLst>
          </p:cNvPr>
          <p:cNvSpPr txBox="1"/>
          <p:nvPr/>
        </p:nvSpPr>
        <p:spPr>
          <a:xfrm>
            <a:off x="1494367" y="1973228"/>
            <a:ext cx="4243045" cy="4893647"/>
          </a:xfrm>
          <a:prstGeom prst="rect">
            <a:avLst/>
          </a:prstGeom>
          <a:noFill/>
        </p:spPr>
        <p:txBody>
          <a:bodyPr wrap="square">
            <a:spAutoFit/>
          </a:bodyPr>
          <a:lstStyle/>
          <a:p>
            <a:r>
              <a:rPr lang="en-IN" b="1" dirty="0">
                <a:latin typeface="Times" panose="02020603050405020304" pitchFamily="18" charset="0"/>
                <a:cs typeface="Times" panose="02020603050405020304" pitchFamily="18" charset="0"/>
              </a:rPr>
              <a:t># named function </a:t>
            </a:r>
          </a:p>
          <a:p>
            <a:r>
              <a:rPr lang="en-IN" b="1" dirty="0">
                <a:latin typeface="Times" panose="02020603050405020304" pitchFamily="18" charset="0"/>
                <a:cs typeface="Times" panose="02020603050405020304" pitchFamily="18" charset="0"/>
              </a:rPr>
              <a:t>&gt;&gt;&gt; def </a:t>
            </a:r>
            <a:r>
              <a:rPr lang="en-IN" b="1" dirty="0" err="1">
                <a:latin typeface="Times" panose="02020603050405020304" pitchFamily="18" charset="0"/>
                <a:cs typeface="Times" panose="02020603050405020304" pitchFamily="18" charset="0"/>
              </a:rPr>
              <a:t>plusone</a:t>
            </a:r>
            <a:r>
              <a:rPr lang="en-IN" b="1" dirty="0">
                <a:latin typeface="Times" panose="02020603050405020304" pitchFamily="18" charset="0"/>
                <a:cs typeface="Times" panose="02020603050405020304" pitchFamily="18" charset="0"/>
              </a:rPr>
              <a:t>(x): </a:t>
            </a:r>
          </a:p>
          <a:p>
            <a:r>
              <a:rPr lang="en-IN" b="1" dirty="0">
                <a:latin typeface="Times" panose="02020603050405020304" pitchFamily="18" charset="0"/>
                <a:cs typeface="Times" panose="02020603050405020304" pitchFamily="18" charset="0"/>
              </a:rPr>
              <a:t>              return x+1 </a:t>
            </a:r>
          </a:p>
          <a:p>
            <a:r>
              <a:rPr lang="en-IN" b="1" dirty="0">
                <a:latin typeface="Times" panose="02020603050405020304" pitchFamily="18" charset="0"/>
                <a:cs typeface="Times" panose="02020603050405020304" pitchFamily="18" charset="0"/>
              </a:rPr>
              <a:t>... </a:t>
            </a:r>
          </a:p>
          <a:p>
            <a:r>
              <a:rPr lang="en-IN" b="1" dirty="0">
                <a:latin typeface="Times" panose="02020603050405020304" pitchFamily="18" charset="0"/>
                <a:cs typeface="Times" panose="02020603050405020304" pitchFamily="18" charset="0"/>
              </a:rPr>
              <a:t>&gt;&gt;&gt; </a:t>
            </a:r>
            <a:r>
              <a:rPr lang="en-IN" b="1" dirty="0" err="1">
                <a:latin typeface="Times" panose="02020603050405020304" pitchFamily="18" charset="0"/>
                <a:cs typeface="Times" panose="02020603050405020304" pitchFamily="18" charset="0"/>
              </a:rPr>
              <a:t>plusone</a:t>
            </a:r>
            <a:r>
              <a:rPr lang="en-IN" b="1" dirty="0">
                <a:latin typeface="Times" panose="02020603050405020304" pitchFamily="18" charset="0"/>
                <a:cs typeface="Times" panose="02020603050405020304" pitchFamily="18" charset="0"/>
              </a:rPr>
              <a:t>(1) </a:t>
            </a:r>
          </a:p>
          <a:p>
            <a:r>
              <a:rPr lang="en-IN" b="1" dirty="0">
                <a:latin typeface="Times" panose="02020603050405020304" pitchFamily="18" charset="0"/>
                <a:cs typeface="Times" panose="02020603050405020304" pitchFamily="18" charset="0"/>
              </a:rPr>
              <a:t>2 </a:t>
            </a:r>
          </a:p>
          <a:p>
            <a:r>
              <a:rPr lang="en-IN" dirty="0">
                <a:solidFill>
                  <a:schemeClr val="accent6">
                    <a:lumMod val="75000"/>
                  </a:schemeClr>
                </a:solidFill>
                <a:latin typeface="Times" panose="02020603050405020304" pitchFamily="18" charset="0"/>
                <a:cs typeface="Times" panose="02020603050405020304" pitchFamily="18" charset="0"/>
              </a:rPr>
              <a:t>&gt;&gt;&gt; type(</a:t>
            </a:r>
            <a:r>
              <a:rPr lang="en-IN" dirty="0" err="1">
                <a:solidFill>
                  <a:schemeClr val="accent6">
                    <a:lumMod val="75000"/>
                  </a:schemeClr>
                </a:solidFill>
                <a:latin typeface="Times" panose="02020603050405020304" pitchFamily="18" charset="0"/>
                <a:cs typeface="Times" panose="02020603050405020304" pitchFamily="18" charset="0"/>
              </a:rPr>
              <a:t>plusone</a:t>
            </a:r>
            <a:r>
              <a:rPr lang="en-IN" dirty="0">
                <a:solidFill>
                  <a:schemeClr val="accent6">
                    <a:lumMod val="75000"/>
                  </a:schemeClr>
                </a:solidFill>
                <a:latin typeface="Times" panose="02020603050405020304" pitchFamily="18" charset="0"/>
                <a:cs typeface="Times" panose="02020603050405020304" pitchFamily="18" charset="0"/>
              </a:rPr>
              <a:t>)</a:t>
            </a:r>
          </a:p>
          <a:p>
            <a:r>
              <a:rPr lang="en-IN" dirty="0">
                <a:solidFill>
                  <a:schemeClr val="accent6">
                    <a:lumMod val="75000"/>
                  </a:schemeClr>
                </a:solidFill>
                <a:latin typeface="Times" panose="02020603050405020304" pitchFamily="18" charset="0"/>
                <a:cs typeface="Times" panose="02020603050405020304" pitchFamily="18" charset="0"/>
              </a:rPr>
              <a:t>&lt;type  ‘function’&gt; </a:t>
            </a:r>
          </a:p>
          <a:p>
            <a:endParaRPr lang="en-IN" dirty="0">
              <a:solidFill>
                <a:schemeClr val="accent6">
                  <a:lumMod val="75000"/>
                </a:schemeClr>
              </a:solidFill>
              <a:latin typeface="Times" panose="02020603050405020304" pitchFamily="18" charset="0"/>
              <a:cs typeface="Times" panose="02020603050405020304" pitchFamily="18" charset="0"/>
            </a:endParaRPr>
          </a:p>
          <a:p>
            <a:r>
              <a:rPr lang="en-IN" b="1" dirty="0">
                <a:solidFill>
                  <a:schemeClr val="accent4">
                    <a:lumMod val="75000"/>
                  </a:schemeClr>
                </a:solidFill>
                <a:latin typeface="Times" panose="02020603050405020304" pitchFamily="18" charset="0"/>
                <a:cs typeface="Times" panose="02020603050405020304" pitchFamily="18" charset="0"/>
              </a:rPr>
              <a:t>&gt;&gt;&gt; </a:t>
            </a:r>
            <a:r>
              <a:rPr lang="en-IN" b="1" dirty="0" err="1">
                <a:solidFill>
                  <a:schemeClr val="accent4">
                    <a:lumMod val="75000"/>
                  </a:schemeClr>
                </a:solidFill>
                <a:latin typeface="Times" panose="02020603050405020304" pitchFamily="18" charset="0"/>
                <a:cs typeface="Times" panose="02020603050405020304" pitchFamily="18" charset="0"/>
              </a:rPr>
              <a:t>plusone.func_name</a:t>
            </a:r>
            <a:r>
              <a:rPr lang="en-IN" b="1" dirty="0">
                <a:solidFill>
                  <a:schemeClr val="accent4">
                    <a:lumMod val="75000"/>
                  </a:schemeClr>
                </a:solidFill>
                <a:latin typeface="Times" panose="02020603050405020304" pitchFamily="18" charset="0"/>
                <a:cs typeface="Times" panose="02020603050405020304" pitchFamily="18" charset="0"/>
              </a:rPr>
              <a:t> </a:t>
            </a:r>
          </a:p>
          <a:p>
            <a:r>
              <a:rPr lang="en-IN" b="1" dirty="0">
                <a:solidFill>
                  <a:schemeClr val="accent4">
                    <a:lumMod val="75000"/>
                  </a:schemeClr>
                </a:solidFill>
                <a:latin typeface="Times" panose="02020603050405020304" pitchFamily="18" charset="0"/>
                <a:cs typeface="Times" panose="02020603050405020304" pitchFamily="18" charset="0"/>
              </a:rPr>
              <a:t>'</a:t>
            </a:r>
            <a:r>
              <a:rPr lang="en-IN" b="1" dirty="0" err="1">
                <a:solidFill>
                  <a:schemeClr val="accent4">
                    <a:lumMod val="75000"/>
                  </a:schemeClr>
                </a:solidFill>
                <a:latin typeface="Times" panose="02020603050405020304" pitchFamily="18" charset="0"/>
                <a:cs typeface="Times" panose="02020603050405020304" pitchFamily="18" charset="0"/>
              </a:rPr>
              <a:t>plusone</a:t>
            </a:r>
            <a:r>
              <a:rPr lang="en-IN" b="1" dirty="0">
                <a:solidFill>
                  <a:schemeClr val="accent4">
                    <a:lumMod val="75000"/>
                  </a:schemeClr>
                </a:solidFill>
                <a:latin typeface="Times" panose="02020603050405020304" pitchFamily="18" charset="0"/>
                <a:cs typeface="Times" panose="02020603050405020304" pitchFamily="18" charset="0"/>
              </a:rPr>
              <a:t>’ </a:t>
            </a:r>
          </a:p>
          <a:p>
            <a:endParaRPr lang="en-IN" dirty="0">
              <a:solidFill>
                <a:schemeClr val="accent6">
                  <a:lumMod val="75000"/>
                </a:schemeClr>
              </a:solidFill>
              <a:latin typeface="Times" panose="02020603050405020304" pitchFamily="18" charset="0"/>
              <a:cs typeface="Times" panose="02020603050405020304" pitchFamily="18" charset="0"/>
            </a:endParaRPr>
          </a:p>
        </p:txBody>
      </p:sp>
      <p:sp>
        <p:nvSpPr>
          <p:cNvPr id="8" name="TextBox 7">
            <a:extLst>
              <a:ext uri="{FF2B5EF4-FFF2-40B4-BE49-F238E27FC236}">
                <a16:creationId xmlns:a16="http://schemas.microsoft.com/office/drawing/2014/main" id="{19CE0FB9-C914-D3CE-61AE-9F35B4918CA9}"/>
              </a:ext>
            </a:extLst>
          </p:cNvPr>
          <p:cNvSpPr txBox="1"/>
          <p:nvPr/>
        </p:nvSpPr>
        <p:spPr>
          <a:xfrm>
            <a:off x="8288793" y="2373337"/>
            <a:ext cx="5881842" cy="4093428"/>
          </a:xfrm>
          <a:prstGeom prst="rect">
            <a:avLst/>
          </a:prstGeom>
          <a:noFill/>
        </p:spPr>
        <p:txBody>
          <a:bodyPr wrap="square">
            <a:spAutoFit/>
          </a:bodyPr>
          <a:lstStyle/>
          <a:p>
            <a:r>
              <a:rPr lang="en-IN" dirty="0">
                <a:latin typeface="Times" panose="02020603050405020304" pitchFamily="18" charset="0"/>
                <a:cs typeface="Times" panose="02020603050405020304" pitchFamily="18" charset="0"/>
              </a:rPr>
              <a:t># anonymous function </a:t>
            </a:r>
          </a:p>
          <a:p>
            <a:r>
              <a:rPr lang="en-IN" b="1" dirty="0">
                <a:latin typeface="Times" panose="02020603050405020304" pitchFamily="18" charset="0"/>
                <a:cs typeface="Times" panose="02020603050405020304" pitchFamily="18" charset="0"/>
              </a:rPr>
              <a:t>&gt;&gt;&gt; </a:t>
            </a:r>
            <a:r>
              <a:rPr lang="en-IN" b="1" dirty="0" err="1">
                <a:latin typeface="Times" panose="02020603050405020304" pitchFamily="18" charset="0"/>
                <a:cs typeface="Times" panose="02020603050405020304" pitchFamily="18" charset="0"/>
              </a:rPr>
              <a:t>plusonefn</a:t>
            </a:r>
            <a:r>
              <a:rPr lang="en-IN" b="1" dirty="0">
                <a:latin typeface="Times" panose="02020603050405020304" pitchFamily="18" charset="0"/>
                <a:cs typeface="Times" panose="02020603050405020304" pitchFamily="18" charset="0"/>
              </a:rPr>
              <a:t> = lambda x: x+1 </a:t>
            </a:r>
          </a:p>
          <a:p>
            <a:r>
              <a:rPr lang="en-IN" b="1" dirty="0">
                <a:latin typeface="Times" panose="02020603050405020304" pitchFamily="18" charset="0"/>
                <a:cs typeface="Times" panose="02020603050405020304" pitchFamily="18" charset="0"/>
              </a:rPr>
              <a:t>&gt;&gt;&gt; </a:t>
            </a:r>
            <a:r>
              <a:rPr lang="en-IN" b="1" dirty="0" err="1">
                <a:latin typeface="Times" panose="02020603050405020304" pitchFamily="18" charset="0"/>
                <a:cs typeface="Times" panose="02020603050405020304" pitchFamily="18" charset="0"/>
              </a:rPr>
              <a:t>plusonefn</a:t>
            </a:r>
            <a:r>
              <a:rPr lang="en-IN" b="1" dirty="0">
                <a:latin typeface="Times" panose="02020603050405020304" pitchFamily="18" charset="0"/>
                <a:cs typeface="Times" panose="02020603050405020304" pitchFamily="18" charset="0"/>
              </a:rPr>
              <a:t>(1) </a:t>
            </a:r>
          </a:p>
          <a:p>
            <a:r>
              <a:rPr lang="en-IN" b="1" dirty="0">
                <a:latin typeface="Times" panose="02020603050405020304" pitchFamily="18" charset="0"/>
                <a:cs typeface="Times" panose="02020603050405020304" pitchFamily="18" charset="0"/>
              </a:rPr>
              <a:t>2 </a:t>
            </a:r>
          </a:p>
          <a:p>
            <a:endParaRPr lang="en-IN" b="1" dirty="0">
              <a:latin typeface="Times" panose="02020603050405020304" pitchFamily="18" charset="0"/>
              <a:cs typeface="Times" panose="02020603050405020304" pitchFamily="18" charset="0"/>
            </a:endParaRPr>
          </a:p>
          <a:p>
            <a:r>
              <a:rPr lang="en-IN" dirty="0">
                <a:solidFill>
                  <a:schemeClr val="accent6">
                    <a:lumMod val="75000"/>
                  </a:schemeClr>
                </a:solidFill>
                <a:latin typeface="Times" panose="02020603050405020304" pitchFamily="18" charset="0"/>
                <a:cs typeface="Times" panose="02020603050405020304" pitchFamily="18" charset="0"/>
              </a:rPr>
              <a:t>&gt;&gt;&gt; type(</a:t>
            </a:r>
            <a:r>
              <a:rPr lang="en-IN" dirty="0" err="1">
                <a:solidFill>
                  <a:schemeClr val="accent6">
                    <a:lumMod val="75000"/>
                  </a:schemeClr>
                </a:solidFill>
                <a:latin typeface="Times" panose="02020603050405020304" pitchFamily="18" charset="0"/>
                <a:cs typeface="Times" panose="02020603050405020304" pitchFamily="18" charset="0"/>
              </a:rPr>
              <a:t>plusonefn</a:t>
            </a:r>
            <a:r>
              <a:rPr lang="en-IN" dirty="0">
                <a:solidFill>
                  <a:schemeClr val="accent6">
                    <a:lumMod val="75000"/>
                  </a:schemeClr>
                </a:solidFill>
                <a:latin typeface="Times" panose="02020603050405020304" pitchFamily="18" charset="0"/>
                <a:cs typeface="Times" panose="02020603050405020304" pitchFamily="18" charset="0"/>
              </a:rPr>
              <a:t>)</a:t>
            </a:r>
          </a:p>
          <a:p>
            <a:r>
              <a:rPr lang="en-IN" dirty="0">
                <a:solidFill>
                  <a:schemeClr val="accent6">
                    <a:lumMod val="75000"/>
                  </a:schemeClr>
                </a:solidFill>
                <a:latin typeface="Times" panose="02020603050405020304" pitchFamily="18" charset="0"/>
                <a:cs typeface="Times" panose="02020603050405020304" pitchFamily="18" charset="0"/>
              </a:rPr>
              <a:t>&lt;type  ‘function’&gt;</a:t>
            </a:r>
          </a:p>
          <a:p>
            <a:endParaRPr lang="en-IN" dirty="0">
              <a:latin typeface="Times" panose="02020603050405020304" pitchFamily="18" charset="0"/>
              <a:cs typeface="Times" panose="02020603050405020304" pitchFamily="18" charset="0"/>
            </a:endParaRPr>
          </a:p>
          <a:p>
            <a:r>
              <a:rPr lang="en-IN" b="1" dirty="0">
                <a:solidFill>
                  <a:schemeClr val="accent4">
                    <a:lumMod val="75000"/>
                  </a:schemeClr>
                </a:solidFill>
                <a:latin typeface="Times" panose="02020603050405020304" pitchFamily="18" charset="0"/>
                <a:cs typeface="Times" panose="02020603050405020304" pitchFamily="18" charset="0"/>
              </a:rPr>
              <a:t>&gt;&gt;&gt; </a:t>
            </a:r>
            <a:r>
              <a:rPr lang="en-IN" b="1" dirty="0" err="1">
                <a:solidFill>
                  <a:schemeClr val="accent4">
                    <a:lumMod val="75000"/>
                  </a:schemeClr>
                </a:solidFill>
                <a:latin typeface="Times" panose="02020603050405020304" pitchFamily="18" charset="0"/>
                <a:cs typeface="Times" panose="02020603050405020304" pitchFamily="18" charset="0"/>
              </a:rPr>
              <a:t>plusonefn.func_name</a:t>
            </a:r>
            <a:r>
              <a:rPr lang="en-IN" b="1" dirty="0">
                <a:solidFill>
                  <a:schemeClr val="accent4">
                    <a:lumMod val="75000"/>
                  </a:schemeClr>
                </a:solidFill>
                <a:latin typeface="Times" panose="02020603050405020304" pitchFamily="18" charset="0"/>
                <a:cs typeface="Times" panose="02020603050405020304" pitchFamily="18" charset="0"/>
              </a:rPr>
              <a:t> </a:t>
            </a:r>
          </a:p>
          <a:p>
            <a:r>
              <a:rPr lang="en-IN" b="1" dirty="0">
                <a:solidFill>
                  <a:schemeClr val="accent4">
                    <a:lumMod val="75000"/>
                  </a:schemeClr>
                </a:solidFill>
                <a:latin typeface="Times" panose="02020603050405020304" pitchFamily="18" charset="0"/>
                <a:cs typeface="Times" panose="02020603050405020304" pitchFamily="18" charset="0"/>
              </a:rPr>
              <a:t>‘&lt;lambda&gt;’ </a:t>
            </a:r>
          </a:p>
        </p:txBody>
      </p:sp>
      <p:sp>
        <p:nvSpPr>
          <p:cNvPr id="10" name="TextBox 9">
            <a:extLst>
              <a:ext uri="{FF2B5EF4-FFF2-40B4-BE49-F238E27FC236}">
                <a16:creationId xmlns:a16="http://schemas.microsoft.com/office/drawing/2014/main" id="{A7EB3D05-C10D-5AC6-F901-3209EA309DF6}"/>
              </a:ext>
            </a:extLst>
          </p:cNvPr>
          <p:cNvSpPr txBox="1"/>
          <p:nvPr/>
        </p:nvSpPr>
        <p:spPr>
          <a:xfrm>
            <a:off x="1629835" y="6913042"/>
            <a:ext cx="11764431" cy="892552"/>
          </a:xfrm>
          <a:prstGeom prst="rect">
            <a:avLst/>
          </a:prstGeom>
          <a:noFill/>
        </p:spPr>
        <p:txBody>
          <a:bodyPr wrap="square">
            <a:spAutoFit/>
          </a:bodyPr>
          <a:lstStyle/>
          <a:p>
            <a:r>
              <a:rPr lang="en-US" dirty="0">
                <a:latin typeface="Times" panose="02020603050405020304" pitchFamily="18" charset="0"/>
                <a:cs typeface="Times" panose="02020603050405020304" pitchFamily="18" charset="0"/>
              </a:rPr>
              <a:t>named function </a:t>
            </a:r>
            <a:r>
              <a:rPr lang="en-US" dirty="0" err="1">
                <a:latin typeface="Times" panose="02020603050405020304" pitchFamily="18" charset="0"/>
                <a:cs typeface="Times" panose="02020603050405020304" pitchFamily="18" charset="0"/>
              </a:rPr>
              <a:t>plusone</a:t>
            </a:r>
            <a:r>
              <a:rPr lang="en-US" dirty="0">
                <a:latin typeface="Times" panose="02020603050405020304" pitchFamily="18" charset="0"/>
                <a:cs typeface="Times" panose="02020603050405020304" pitchFamily="18" charset="0"/>
              </a:rPr>
              <a:t> keeps </a:t>
            </a:r>
            <a:r>
              <a:rPr lang="en-US" b="1" dirty="0">
                <a:latin typeface="Times" panose="02020603050405020304" pitchFamily="18" charset="0"/>
                <a:cs typeface="Times" panose="02020603050405020304" pitchFamily="18" charset="0"/>
              </a:rPr>
              <a:t>a reference to the function name</a:t>
            </a:r>
            <a:r>
              <a:rPr lang="en-US" dirty="0">
                <a:latin typeface="Times" panose="02020603050405020304" pitchFamily="18" charset="0"/>
                <a:cs typeface="Times" panose="02020603050405020304" pitchFamily="18" charset="0"/>
              </a:rPr>
              <a:t>, whereas the anonymous function </a:t>
            </a:r>
            <a:r>
              <a:rPr lang="en-US" dirty="0" err="1">
                <a:latin typeface="Times" panose="02020603050405020304" pitchFamily="18" charset="0"/>
                <a:cs typeface="Times" panose="02020603050405020304" pitchFamily="18" charset="0"/>
              </a:rPr>
              <a:t>plusonefn</a:t>
            </a:r>
            <a:r>
              <a:rPr lang="en-US" dirty="0">
                <a:latin typeface="Times" panose="02020603050405020304" pitchFamily="18" charset="0"/>
                <a:cs typeface="Times" panose="02020603050405020304" pitchFamily="18" charset="0"/>
              </a:rPr>
              <a:t> keeps a name reference.</a:t>
            </a:r>
            <a:endParaRPr lang="en-IN"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2283555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4481" y="218244"/>
            <a:ext cx="7454312" cy="1005842"/>
          </a:xfrm>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Big</a:t>
            </a:r>
            <a:r>
              <a:rPr lang="en-IN" sz="3600" spc="-18" dirty="0">
                <a:latin typeface="Times New Roman"/>
                <a:cs typeface="Times New Roman"/>
              </a:rPr>
              <a:t> </a:t>
            </a:r>
            <a:r>
              <a:rPr lang="en-IN" sz="3600" spc="-6" dirty="0">
                <a:latin typeface="Times New Roman"/>
                <a:cs typeface="Times New Roman"/>
              </a:rPr>
              <a:t>Data</a:t>
            </a:r>
            <a:endParaRPr lang="en-IN" dirty="0"/>
          </a:p>
        </p:txBody>
      </p:sp>
      <p:sp>
        <p:nvSpPr>
          <p:cNvPr id="4" name="TextBox 3">
            <a:extLst>
              <a:ext uri="{FF2B5EF4-FFF2-40B4-BE49-F238E27FC236}">
                <a16:creationId xmlns:a16="http://schemas.microsoft.com/office/drawing/2014/main" id="{3B91421B-7B7A-5CA3-ABAA-22785BDAD0B7}"/>
              </a:ext>
            </a:extLst>
          </p:cNvPr>
          <p:cNvSpPr txBox="1"/>
          <p:nvPr/>
        </p:nvSpPr>
        <p:spPr>
          <a:xfrm>
            <a:off x="821194" y="1084398"/>
            <a:ext cx="7332132" cy="523220"/>
          </a:xfrm>
          <a:prstGeom prst="rect">
            <a:avLst/>
          </a:prstGeom>
          <a:noFill/>
        </p:spPr>
        <p:txBody>
          <a:bodyPr wrap="square">
            <a:spAutoFit/>
          </a:bodyPr>
          <a:lstStyle/>
          <a:p>
            <a:r>
              <a:rPr lang="en-IN" sz="2800" dirty="0">
                <a:latin typeface="Times" panose="02020603050405020304" pitchFamily="18" charset="0"/>
                <a:cs typeface="Times" panose="02020603050405020304" pitchFamily="18" charset="0"/>
              </a:rPr>
              <a:t>Core Components of Hadoop</a:t>
            </a:r>
          </a:p>
        </p:txBody>
      </p:sp>
      <p:sp>
        <p:nvSpPr>
          <p:cNvPr id="6" name="TextBox 5">
            <a:extLst>
              <a:ext uri="{FF2B5EF4-FFF2-40B4-BE49-F238E27FC236}">
                <a16:creationId xmlns:a16="http://schemas.microsoft.com/office/drawing/2014/main" id="{64C81E3B-67EF-00F0-3533-2F2DF809D8FF}"/>
              </a:ext>
            </a:extLst>
          </p:cNvPr>
          <p:cNvSpPr txBox="1"/>
          <p:nvPr/>
        </p:nvSpPr>
        <p:spPr>
          <a:xfrm>
            <a:off x="1126066" y="1431737"/>
            <a:ext cx="13097933" cy="1815882"/>
          </a:xfrm>
          <a:prstGeom prst="rect">
            <a:avLst/>
          </a:prstGeom>
          <a:noFill/>
        </p:spPr>
        <p:txBody>
          <a:bodyPr wrap="square">
            <a:spAutoFit/>
          </a:bodyPr>
          <a:lstStyle/>
          <a:p>
            <a:r>
              <a:rPr lang="en-US" sz="2800" dirty="0">
                <a:latin typeface="Times" panose="02020603050405020304" pitchFamily="18" charset="0"/>
                <a:cs typeface="Times" panose="02020603050405020304" pitchFamily="18" charset="0"/>
              </a:rPr>
              <a:t>Hadoop has two core components: </a:t>
            </a:r>
          </a:p>
          <a:p>
            <a:r>
              <a:rPr lang="en-US" sz="2800" b="1" dirty="0">
                <a:latin typeface="Times" panose="02020603050405020304" pitchFamily="18" charset="0"/>
                <a:cs typeface="Times" panose="02020603050405020304" pitchFamily="18" charset="0"/>
              </a:rPr>
              <a:t>HDFS</a:t>
            </a:r>
            <a:r>
              <a:rPr lang="en-US" sz="2800" dirty="0">
                <a:latin typeface="Times" panose="02020603050405020304" pitchFamily="18" charset="0"/>
                <a:cs typeface="Times" panose="02020603050405020304" pitchFamily="18" charset="0"/>
              </a:rPr>
              <a:t> (Hadoop Distributed File System) and </a:t>
            </a:r>
            <a:r>
              <a:rPr lang="en-US" sz="2800" b="1" dirty="0">
                <a:latin typeface="Times" panose="02020603050405020304" pitchFamily="18" charset="0"/>
                <a:cs typeface="Times" panose="02020603050405020304" pitchFamily="18" charset="0"/>
              </a:rPr>
              <a:t>YARN</a:t>
            </a:r>
            <a:r>
              <a:rPr lang="en-US" sz="2800" dirty="0">
                <a:latin typeface="Times" panose="02020603050405020304" pitchFamily="18" charset="0"/>
                <a:cs typeface="Times" panose="02020603050405020304" pitchFamily="18" charset="0"/>
              </a:rPr>
              <a:t> (Yet Another Resource Negotiator). </a:t>
            </a:r>
          </a:p>
          <a:p>
            <a:r>
              <a:rPr lang="en-US" sz="2800" dirty="0">
                <a:latin typeface="Times" panose="02020603050405020304" pitchFamily="18" charset="0"/>
                <a:cs typeface="Times" panose="02020603050405020304" pitchFamily="18" charset="0"/>
              </a:rPr>
              <a:t>HDFS is Hadoop’s </a:t>
            </a:r>
            <a:r>
              <a:rPr lang="en-US" sz="2800" b="1" dirty="0">
                <a:latin typeface="Times" panose="02020603050405020304" pitchFamily="18" charset="0"/>
                <a:cs typeface="Times" panose="02020603050405020304" pitchFamily="18" charset="0"/>
              </a:rPr>
              <a:t>storage</a:t>
            </a:r>
            <a:r>
              <a:rPr lang="en-US" sz="2800" dirty="0">
                <a:latin typeface="Times" panose="02020603050405020304" pitchFamily="18" charset="0"/>
                <a:cs typeface="Times" panose="02020603050405020304" pitchFamily="18" charset="0"/>
              </a:rPr>
              <a:t> subsystem, whereas YARN can be thought of as Hadoop’s </a:t>
            </a:r>
            <a:r>
              <a:rPr lang="en-US" sz="2800" b="1" dirty="0">
                <a:latin typeface="Times" panose="02020603050405020304" pitchFamily="18" charset="0"/>
                <a:cs typeface="Times" panose="02020603050405020304" pitchFamily="18" charset="0"/>
              </a:rPr>
              <a:t>processing, or resource scheduling</a:t>
            </a:r>
            <a:r>
              <a:rPr lang="en-US" sz="2800" dirty="0">
                <a:latin typeface="Times" panose="02020603050405020304" pitchFamily="18" charset="0"/>
                <a:cs typeface="Times" panose="02020603050405020304" pitchFamily="18" charset="0"/>
              </a:rPr>
              <a:t>, subsystem</a:t>
            </a:r>
            <a:endParaRPr lang="en-IN" sz="2800" dirty="0">
              <a:latin typeface="Times" panose="02020603050405020304" pitchFamily="18" charset="0"/>
              <a:cs typeface="Times" panose="02020603050405020304" pitchFamily="18" charset="0"/>
            </a:endParaRPr>
          </a:p>
        </p:txBody>
      </p:sp>
      <p:pic>
        <p:nvPicPr>
          <p:cNvPr id="7" name="Picture 6">
            <a:extLst>
              <a:ext uri="{FF2B5EF4-FFF2-40B4-BE49-F238E27FC236}">
                <a16:creationId xmlns:a16="http://schemas.microsoft.com/office/drawing/2014/main" id="{5F1EE575-9905-391D-23A2-9614CE8726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05867" y="3213753"/>
            <a:ext cx="7095066" cy="4981981"/>
          </a:xfrm>
          <a:prstGeom prst="rect">
            <a:avLst/>
          </a:prstGeom>
          <a:noFill/>
          <a:ln>
            <a:noFill/>
          </a:ln>
        </p:spPr>
      </p:pic>
    </p:spTree>
    <p:extLst>
      <p:ext uri="{BB962C8B-B14F-4D97-AF65-F5344CB8AC3E}">
        <p14:creationId xmlns:p14="http://schemas.microsoft.com/office/powerpoint/2010/main" val="1493194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Spark</a:t>
            </a:r>
            <a:endParaRPr lang="en-IN" dirty="0"/>
          </a:p>
        </p:txBody>
      </p:sp>
      <p:sp>
        <p:nvSpPr>
          <p:cNvPr id="4" name="TextBox 3">
            <a:extLst>
              <a:ext uri="{FF2B5EF4-FFF2-40B4-BE49-F238E27FC236}">
                <a16:creationId xmlns:a16="http://schemas.microsoft.com/office/drawing/2014/main" id="{CE5CE891-5898-85DB-183A-DC16A7EE3347}"/>
              </a:ext>
            </a:extLst>
          </p:cNvPr>
          <p:cNvSpPr txBox="1"/>
          <p:nvPr/>
        </p:nvSpPr>
        <p:spPr>
          <a:xfrm>
            <a:off x="895571" y="1480785"/>
            <a:ext cx="7332132" cy="492443"/>
          </a:xfrm>
          <a:prstGeom prst="rect">
            <a:avLst/>
          </a:prstGeom>
          <a:noFill/>
        </p:spPr>
        <p:txBody>
          <a:bodyPr wrap="square">
            <a:spAutoFit/>
          </a:bodyPr>
          <a:lstStyle/>
          <a:p>
            <a:r>
              <a:rPr lang="en-IN" dirty="0">
                <a:latin typeface="Times" panose="02020603050405020304" pitchFamily="18" charset="0"/>
                <a:cs typeface="Times" panose="02020603050405020304" pitchFamily="18" charset="0"/>
              </a:rPr>
              <a:t>Higher-Order Functions </a:t>
            </a:r>
          </a:p>
        </p:txBody>
      </p:sp>
      <p:sp>
        <p:nvSpPr>
          <p:cNvPr id="6" name="TextBox 5">
            <a:extLst>
              <a:ext uri="{FF2B5EF4-FFF2-40B4-BE49-F238E27FC236}">
                <a16:creationId xmlns:a16="http://schemas.microsoft.com/office/drawing/2014/main" id="{4B7F20AB-D817-A06A-2584-140BA5E5A012}"/>
              </a:ext>
            </a:extLst>
          </p:cNvPr>
          <p:cNvSpPr txBox="1"/>
          <p:nvPr/>
        </p:nvSpPr>
        <p:spPr>
          <a:xfrm>
            <a:off x="1413933" y="2132684"/>
            <a:ext cx="11980333" cy="892552"/>
          </a:xfrm>
          <a:prstGeom prst="rect">
            <a:avLst/>
          </a:prstGeom>
          <a:noFill/>
        </p:spPr>
        <p:txBody>
          <a:bodyPr wrap="square">
            <a:spAutoFit/>
          </a:bodyPr>
          <a:lstStyle/>
          <a:p>
            <a:r>
              <a:rPr lang="en-US" dirty="0">
                <a:latin typeface="Times" panose="02020603050405020304" pitchFamily="18" charset="0"/>
                <a:cs typeface="Times" panose="02020603050405020304" pitchFamily="18" charset="0"/>
              </a:rPr>
              <a:t>A higher-order </a:t>
            </a:r>
            <a:r>
              <a:rPr lang="en-US" b="1" dirty="0">
                <a:latin typeface="Times" panose="02020603050405020304" pitchFamily="18" charset="0"/>
                <a:cs typeface="Times" panose="02020603050405020304" pitchFamily="18" charset="0"/>
              </a:rPr>
              <a:t>function accepts functions as arguments </a:t>
            </a:r>
            <a:r>
              <a:rPr lang="en-US" dirty="0">
                <a:latin typeface="Times" panose="02020603050405020304" pitchFamily="18" charset="0"/>
                <a:cs typeface="Times" panose="02020603050405020304" pitchFamily="18" charset="0"/>
              </a:rPr>
              <a:t>and can return a function as a result. map(), reduce(), and filter() are examples of higher-order functions.</a:t>
            </a:r>
            <a:endParaRPr lang="en-IN" dirty="0">
              <a:latin typeface="Times" panose="02020603050405020304" pitchFamily="18" charset="0"/>
              <a:cs typeface="Times" panose="02020603050405020304" pitchFamily="18" charset="0"/>
            </a:endParaRPr>
          </a:p>
        </p:txBody>
      </p:sp>
      <p:sp>
        <p:nvSpPr>
          <p:cNvPr id="8" name="TextBox 7">
            <a:extLst>
              <a:ext uri="{FF2B5EF4-FFF2-40B4-BE49-F238E27FC236}">
                <a16:creationId xmlns:a16="http://schemas.microsoft.com/office/drawing/2014/main" id="{D1E2C08B-80F3-3DE8-3FA7-A51D6EEC77A6}"/>
              </a:ext>
            </a:extLst>
          </p:cNvPr>
          <p:cNvSpPr txBox="1"/>
          <p:nvPr/>
        </p:nvSpPr>
        <p:spPr>
          <a:xfrm>
            <a:off x="2175933" y="3393239"/>
            <a:ext cx="10439400" cy="3539430"/>
          </a:xfrm>
          <a:prstGeom prst="rect">
            <a:avLst/>
          </a:prstGeom>
          <a:noFill/>
        </p:spPr>
        <p:txBody>
          <a:bodyPr wrap="square">
            <a:spAutoFit/>
          </a:bodyPr>
          <a:lstStyle/>
          <a:p>
            <a:r>
              <a:rPr lang="en-IN" sz="2800" dirty="0">
                <a:latin typeface="Times" panose="02020603050405020304" pitchFamily="18" charset="0"/>
                <a:cs typeface="Times" panose="02020603050405020304" pitchFamily="18" charset="0"/>
              </a:rPr>
              <a:t>&gt;&gt;&gt; lines = </a:t>
            </a:r>
            <a:r>
              <a:rPr lang="en-IN" sz="2800" dirty="0" err="1">
                <a:latin typeface="Times" panose="02020603050405020304" pitchFamily="18" charset="0"/>
                <a:cs typeface="Times" panose="02020603050405020304" pitchFamily="18" charset="0"/>
              </a:rPr>
              <a:t>sc.textFile</a:t>
            </a:r>
            <a:r>
              <a:rPr lang="en-IN" sz="2800" dirty="0">
                <a:latin typeface="Times" panose="02020603050405020304" pitchFamily="18" charset="0"/>
                <a:cs typeface="Times" panose="02020603050405020304" pitchFamily="18" charset="0"/>
              </a:rPr>
              <a:t>("file:///opt/spark/licenses") </a:t>
            </a:r>
          </a:p>
          <a:p>
            <a:r>
              <a:rPr lang="en-IN" sz="2800" dirty="0">
                <a:latin typeface="Times" panose="02020603050405020304" pitchFamily="18" charset="0"/>
                <a:cs typeface="Times" panose="02020603050405020304" pitchFamily="18" charset="0"/>
              </a:rPr>
              <a:t>&gt;&gt;&gt; counts = </a:t>
            </a:r>
            <a:r>
              <a:rPr lang="en-IN" sz="2800" dirty="0" err="1">
                <a:latin typeface="Times" panose="02020603050405020304" pitchFamily="18" charset="0"/>
                <a:cs typeface="Times" panose="02020603050405020304" pitchFamily="18" charset="0"/>
              </a:rPr>
              <a:t>lines.flatMap</a:t>
            </a:r>
            <a:r>
              <a:rPr lang="en-IN" sz="2800" dirty="0">
                <a:latin typeface="Times" panose="02020603050405020304" pitchFamily="18" charset="0"/>
                <a:cs typeface="Times" panose="02020603050405020304" pitchFamily="18" charset="0"/>
              </a:rPr>
              <a:t>(lambda x: </a:t>
            </a:r>
            <a:r>
              <a:rPr lang="en-IN" sz="2800" dirty="0" err="1">
                <a:latin typeface="Times" panose="02020603050405020304" pitchFamily="18" charset="0"/>
                <a:cs typeface="Times" panose="02020603050405020304" pitchFamily="18" charset="0"/>
              </a:rPr>
              <a:t>x.split</a:t>
            </a:r>
            <a:r>
              <a:rPr lang="en-IN" sz="2800" dirty="0">
                <a:latin typeface="Times" panose="02020603050405020304" pitchFamily="18" charset="0"/>
                <a:cs typeface="Times" panose="02020603050405020304" pitchFamily="18" charset="0"/>
              </a:rPr>
              <a:t>(' ')) \ </a:t>
            </a:r>
          </a:p>
          <a:p>
            <a:r>
              <a:rPr lang="en-IN" sz="2800" dirty="0">
                <a:latin typeface="Times" panose="02020603050405020304" pitchFamily="18" charset="0"/>
                <a:cs typeface="Times" panose="02020603050405020304" pitchFamily="18" charset="0"/>
              </a:rPr>
              <a:t>... .filter(lambda x: </a:t>
            </a:r>
            <a:r>
              <a:rPr lang="en-IN" sz="2800" dirty="0" err="1">
                <a:latin typeface="Times" panose="02020603050405020304" pitchFamily="18" charset="0"/>
                <a:cs typeface="Times" panose="02020603050405020304" pitchFamily="18" charset="0"/>
              </a:rPr>
              <a:t>len</a:t>
            </a:r>
            <a:r>
              <a:rPr lang="en-IN" sz="2800" dirty="0">
                <a:latin typeface="Times" panose="02020603050405020304" pitchFamily="18" charset="0"/>
                <a:cs typeface="Times" panose="02020603050405020304" pitchFamily="18" charset="0"/>
              </a:rPr>
              <a:t>(x) &gt; 0) \ </a:t>
            </a:r>
          </a:p>
          <a:p>
            <a:r>
              <a:rPr lang="en-IN" sz="2800" dirty="0">
                <a:latin typeface="Times" panose="02020603050405020304" pitchFamily="18" charset="0"/>
                <a:cs typeface="Times" panose="02020603050405020304" pitchFamily="18" charset="0"/>
              </a:rPr>
              <a:t>... .map(lambda x: (x, 1)) \ </a:t>
            </a:r>
          </a:p>
          <a:p>
            <a:r>
              <a:rPr lang="en-IN" sz="2800" dirty="0">
                <a:latin typeface="Times" panose="02020603050405020304" pitchFamily="18" charset="0"/>
                <a:cs typeface="Times" panose="02020603050405020304" pitchFamily="18" charset="0"/>
              </a:rPr>
              <a:t>... .</a:t>
            </a:r>
            <a:r>
              <a:rPr lang="en-IN" sz="2800" dirty="0" err="1">
                <a:latin typeface="Times" panose="02020603050405020304" pitchFamily="18" charset="0"/>
                <a:cs typeface="Times" panose="02020603050405020304" pitchFamily="18" charset="0"/>
              </a:rPr>
              <a:t>reduceByKey</a:t>
            </a:r>
            <a:r>
              <a:rPr lang="en-IN" sz="2800" dirty="0">
                <a:latin typeface="Times" panose="02020603050405020304" pitchFamily="18" charset="0"/>
                <a:cs typeface="Times" panose="02020603050405020304" pitchFamily="18" charset="0"/>
              </a:rPr>
              <a:t>(lambda x, y: x + y) \ </a:t>
            </a:r>
          </a:p>
          <a:p>
            <a:r>
              <a:rPr lang="en-IN" sz="2800" dirty="0">
                <a:latin typeface="Times" panose="02020603050405020304" pitchFamily="18" charset="0"/>
                <a:cs typeface="Times" panose="02020603050405020304" pitchFamily="18" charset="0"/>
              </a:rPr>
              <a:t>... .collect()</a:t>
            </a:r>
          </a:p>
          <a:p>
            <a:r>
              <a:rPr lang="en-IN" sz="2800" dirty="0">
                <a:latin typeface="Times" panose="02020603050405020304" pitchFamily="18" charset="0"/>
                <a:cs typeface="Times" panose="02020603050405020304" pitchFamily="18" charset="0"/>
              </a:rPr>
              <a:t>&gt;&gt;&gt; for (word, count) in counts: </a:t>
            </a:r>
          </a:p>
          <a:p>
            <a:r>
              <a:rPr lang="en-IN" sz="2800" dirty="0">
                <a:latin typeface="Times" panose="02020603050405020304" pitchFamily="18" charset="0"/>
                <a:cs typeface="Times" panose="02020603050405020304" pitchFamily="18" charset="0"/>
              </a:rPr>
              <a:t>... print("%s: %i" % (word, count))</a:t>
            </a:r>
          </a:p>
        </p:txBody>
      </p:sp>
    </p:spTree>
    <p:extLst>
      <p:ext uri="{BB962C8B-B14F-4D97-AF65-F5344CB8AC3E}">
        <p14:creationId xmlns:p14="http://schemas.microsoft.com/office/powerpoint/2010/main" val="10874970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Spark</a:t>
            </a:r>
            <a:endParaRPr lang="en-IN" dirty="0"/>
          </a:p>
        </p:txBody>
      </p:sp>
      <p:sp>
        <p:nvSpPr>
          <p:cNvPr id="4" name="TextBox 3">
            <a:extLst>
              <a:ext uri="{FF2B5EF4-FFF2-40B4-BE49-F238E27FC236}">
                <a16:creationId xmlns:a16="http://schemas.microsoft.com/office/drawing/2014/main" id="{CE5CE891-5898-85DB-183A-DC16A7EE3347}"/>
              </a:ext>
            </a:extLst>
          </p:cNvPr>
          <p:cNvSpPr txBox="1"/>
          <p:nvPr/>
        </p:nvSpPr>
        <p:spPr>
          <a:xfrm>
            <a:off x="895571" y="1480785"/>
            <a:ext cx="7332132" cy="492443"/>
          </a:xfrm>
          <a:prstGeom prst="rect">
            <a:avLst/>
          </a:prstGeom>
          <a:noFill/>
        </p:spPr>
        <p:txBody>
          <a:bodyPr wrap="square">
            <a:spAutoFit/>
          </a:bodyPr>
          <a:lstStyle/>
          <a:p>
            <a:r>
              <a:rPr lang="en-IN" dirty="0">
                <a:latin typeface="Times" panose="02020603050405020304" pitchFamily="18" charset="0"/>
                <a:cs typeface="Times" panose="02020603050405020304" pitchFamily="18" charset="0"/>
              </a:rPr>
              <a:t>Higher-Order Functions </a:t>
            </a:r>
          </a:p>
        </p:txBody>
      </p:sp>
      <p:sp>
        <p:nvSpPr>
          <p:cNvPr id="6" name="TextBox 5">
            <a:extLst>
              <a:ext uri="{FF2B5EF4-FFF2-40B4-BE49-F238E27FC236}">
                <a16:creationId xmlns:a16="http://schemas.microsoft.com/office/drawing/2014/main" id="{4B7F20AB-D817-A06A-2584-140BA5E5A012}"/>
              </a:ext>
            </a:extLst>
          </p:cNvPr>
          <p:cNvSpPr txBox="1"/>
          <p:nvPr/>
        </p:nvSpPr>
        <p:spPr>
          <a:xfrm>
            <a:off x="1413933" y="2132684"/>
            <a:ext cx="11980333" cy="892552"/>
          </a:xfrm>
          <a:prstGeom prst="rect">
            <a:avLst/>
          </a:prstGeom>
          <a:noFill/>
        </p:spPr>
        <p:txBody>
          <a:bodyPr wrap="square">
            <a:spAutoFit/>
          </a:bodyPr>
          <a:lstStyle/>
          <a:p>
            <a:r>
              <a:rPr lang="en-US" dirty="0">
                <a:latin typeface="Times" panose="02020603050405020304" pitchFamily="18" charset="0"/>
                <a:cs typeface="Times" panose="02020603050405020304" pitchFamily="18" charset="0"/>
              </a:rPr>
              <a:t>A higher-order </a:t>
            </a:r>
            <a:r>
              <a:rPr lang="en-US" b="1" dirty="0">
                <a:latin typeface="Times" panose="02020603050405020304" pitchFamily="18" charset="0"/>
                <a:cs typeface="Times" panose="02020603050405020304" pitchFamily="18" charset="0"/>
              </a:rPr>
              <a:t>function accepts functions as arguments </a:t>
            </a:r>
            <a:r>
              <a:rPr lang="en-US" dirty="0">
                <a:latin typeface="Times" panose="02020603050405020304" pitchFamily="18" charset="0"/>
                <a:cs typeface="Times" panose="02020603050405020304" pitchFamily="18" charset="0"/>
              </a:rPr>
              <a:t>and can return a function as a result. map(), reduce(), and filter() are examples of higher-order functions.</a:t>
            </a:r>
            <a:endParaRPr lang="en-IN" dirty="0">
              <a:latin typeface="Times" panose="02020603050405020304" pitchFamily="18" charset="0"/>
              <a:cs typeface="Times" panose="02020603050405020304" pitchFamily="18" charset="0"/>
            </a:endParaRPr>
          </a:p>
        </p:txBody>
      </p:sp>
      <p:sp>
        <p:nvSpPr>
          <p:cNvPr id="8" name="TextBox 7">
            <a:extLst>
              <a:ext uri="{FF2B5EF4-FFF2-40B4-BE49-F238E27FC236}">
                <a16:creationId xmlns:a16="http://schemas.microsoft.com/office/drawing/2014/main" id="{D1E2C08B-80F3-3DE8-3FA7-A51D6EEC77A6}"/>
              </a:ext>
            </a:extLst>
          </p:cNvPr>
          <p:cNvSpPr txBox="1"/>
          <p:nvPr/>
        </p:nvSpPr>
        <p:spPr>
          <a:xfrm>
            <a:off x="2175933" y="3393239"/>
            <a:ext cx="6268820" cy="3539430"/>
          </a:xfrm>
          <a:prstGeom prst="rect">
            <a:avLst/>
          </a:prstGeom>
          <a:noFill/>
        </p:spPr>
        <p:txBody>
          <a:bodyPr wrap="square">
            <a:spAutoFit/>
          </a:bodyPr>
          <a:lstStyle/>
          <a:p>
            <a:r>
              <a:rPr lang="en-US" sz="2800" dirty="0">
                <a:latin typeface="Times" panose="02020603050405020304" pitchFamily="18" charset="0"/>
                <a:cs typeface="Times" panose="02020603050405020304" pitchFamily="18" charset="0"/>
              </a:rPr>
              <a:t>def loud(text):</a:t>
            </a:r>
          </a:p>
          <a:p>
            <a:r>
              <a:rPr lang="en-US" sz="2800" dirty="0">
                <a:latin typeface="Times" panose="02020603050405020304" pitchFamily="18" charset="0"/>
                <a:cs typeface="Times" panose="02020603050405020304" pitchFamily="18" charset="0"/>
              </a:rPr>
              <a:t>Return </a:t>
            </a:r>
            <a:r>
              <a:rPr lang="en-US" sz="2800" dirty="0" err="1">
                <a:latin typeface="Times" panose="02020603050405020304" pitchFamily="18" charset="0"/>
                <a:cs typeface="Times" panose="02020603050405020304" pitchFamily="18" charset="0"/>
              </a:rPr>
              <a:t>text:upper</a:t>
            </a:r>
            <a:r>
              <a:rPr lang="en-US" sz="2800" dirty="0">
                <a:latin typeface="Times" panose="02020603050405020304" pitchFamily="18" charset="0"/>
                <a:cs typeface="Times" panose="02020603050405020304" pitchFamily="18" charset="0"/>
              </a:rPr>
              <a:t>()</a:t>
            </a:r>
          </a:p>
          <a:p>
            <a:endParaRPr lang="en-US" sz="2800" dirty="0">
              <a:latin typeface="Times" panose="02020603050405020304" pitchFamily="18" charset="0"/>
              <a:cs typeface="Times" panose="02020603050405020304" pitchFamily="18" charset="0"/>
            </a:endParaRPr>
          </a:p>
          <a:p>
            <a:r>
              <a:rPr lang="en-US" sz="2800" dirty="0">
                <a:latin typeface="Times" panose="02020603050405020304" pitchFamily="18" charset="0"/>
                <a:cs typeface="Times" panose="02020603050405020304" pitchFamily="18" charset="0"/>
              </a:rPr>
              <a:t>def hello(</a:t>
            </a:r>
            <a:r>
              <a:rPr lang="en-US" sz="2800" dirty="0" err="1">
                <a:latin typeface="Times" panose="02020603050405020304" pitchFamily="18" charset="0"/>
                <a:cs typeface="Times" panose="02020603050405020304" pitchFamily="18" charset="0"/>
              </a:rPr>
              <a:t>func</a:t>
            </a:r>
            <a:r>
              <a:rPr lang="en-US" sz="2800" dirty="0">
                <a:latin typeface="Times" panose="02020603050405020304" pitchFamily="18" charset="0"/>
                <a:cs typeface="Times" panose="02020603050405020304" pitchFamily="18" charset="0"/>
              </a:rPr>
              <a:t>):</a:t>
            </a:r>
          </a:p>
          <a:p>
            <a:r>
              <a:rPr lang="en-US" sz="2800" dirty="0">
                <a:latin typeface="Times" panose="02020603050405020304" pitchFamily="18" charset="0"/>
                <a:cs typeface="Times" panose="02020603050405020304" pitchFamily="18" charset="0"/>
              </a:rPr>
              <a:t>Text=</a:t>
            </a:r>
            <a:r>
              <a:rPr lang="en-US" sz="2800" dirty="0" err="1">
                <a:latin typeface="Times" panose="02020603050405020304" pitchFamily="18" charset="0"/>
                <a:cs typeface="Times" panose="02020603050405020304" pitchFamily="18" charset="0"/>
              </a:rPr>
              <a:t>func</a:t>
            </a:r>
            <a:r>
              <a:rPr lang="en-US" sz="2800" dirty="0">
                <a:latin typeface="Times" panose="02020603050405020304" pitchFamily="18" charset="0"/>
                <a:cs typeface="Times" panose="02020603050405020304" pitchFamily="18" charset="0"/>
              </a:rPr>
              <a:t>(“Hello”)</a:t>
            </a:r>
          </a:p>
          <a:p>
            <a:r>
              <a:rPr lang="en-US" sz="2800" dirty="0">
                <a:latin typeface="Times" panose="02020603050405020304" pitchFamily="18" charset="0"/>
                <a:cs typeface="Times" panose="02020603050405020304" pitchFamily="18" charset="0"/>
              </a:rPr>
              <a:t>Print(text)</a:t>
            </a:r>
          </a:p>
          <a:p>
            <a:r>
              <a:rPr lang="en-US" sz="2800" dirty="0">
                <a:latin typeface="Times" panose="02020603050405020304" pitchFamily="18" charset="0"/>
                <a:cs typeface="Times" panose="02020603050405020304" pitchFamily="18" charset="0"/>
              </a:rPr>
              <a:t>Hello(loud)</a:t>
            </a:r>
          </a:p>
          <a:p>
            <a:endParaRPr lang="en-IN" sz="28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8791439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Spark</a:t>
            </a:r>
            <a:endParaRPr lang="en-IN" dirty="0"/>
          </a:p>
        </p:txBody>
      </p:sp>
      <p:sp>
        <p:nvSpPr>
          <p:cNvPr id="4" name="TextBox 3">
            <a:extLst>
              <a:ext uri="{FF2B5EF4-FFF2-40B4-BE49-F238E27FC236}">
                <a16:creationId xmlns:a16="http://schemas.microsoft.com/office/drawing/2014/main" id="{3793ADB3-224D-02C0-949D-E6274E38EA72}"/>
              </a:ext>
            </a:extLst>
          </p:cNvPr>
          <p:cNvSpPr txBox="1"/>
          <p:nvPr/>
        </p:nvSpPr>
        <p:spPr>
          <a:xfrm>
            <a:off x="834481" y="1488370"/>
            <a:ext cx="7332132" cy="492443"/>
          </a:xfrm>
          <a:prstGeom prst="rect">
            <a:avLst/>
          </a:prstGeom>
          <a:noFill/>
        </p:spPr>
        <p:txBody>
          <a:bodyPr wrap="square">
            <a:spAutoFit/>
          </a:bodyPr>
          <a:lstStyle/>
          <a:p>
            <a:r>
              <a:rPr lang="en-IN" dirty="0">
                <a:latin typeface="Times" panose="02020603050405020304" pitchFamily="18" charset="0"/>
                <a:cs typeface="Times" panose="02020603050405020304" pitchFamily="18" charset="0"/>
              </a:rPr>
              <a:t>Closures</a:t>
            </a:r>
          </a:p>
        </p:txBody>
      </p:sp>
      <p:sp>
        <p:nvSpPr>
          <p:cNvPr id="6" name="TextBox 5">
            <a:extLst>
              <a:ext uri="{FF2B5EF4-FFF2-40B4-BE49-F238E27FC236}">
                <a16:creationId xmlns:a16="http://schemas.microsoft.com/office/drawing/2014/main" id="{E28FD5D4-6DEE-4028-B154-3B0E71FD5D5D}"/>
              </a:ext>
            </a:extLst>
          </p:cNvPr>
          <p:cNvSpPr txBox="1"/>
          <p:nvPr/>
        </p:nvSpPr>
        <p:spPr>
          <a:xfrm>
            <a:off x="834481" y="1973228"/>
            <a:ext cx="13800667" cy="1292662"/>
          </a:xfrm>
          <a:prstGeom prst="rect">
            <a:avLst/>
          </a:prstGeom>
          <a:noFill/>
        </p:spPr>
        <p:txBody>
          <a:bodyPr wrap="square">
            <a:spAutoFit/>
          </a:bodyPr>
          <a:lstStyle/>
          <a:p>
            <a:r>
              <a:rPr lang="en-US" dirty="0">
                <a:latin typeface="Times" panose="02020603050405020304" pitchFamily="18" charset="0"/>
                <a:cs typeface="Times" panose="02020603050405020304" pitchFamily="18" charset="0"/>
              </a:rPr>
              <a:t>Closures are function objects that enclose the scope at the time they were instantiated. This can include any external variables or functions used when the function was created. Closures “remember” the values by enclosing the scope.</a:t>
            </a:r>
            <a:endParaRPr lang="en-IN" dirty="0">
              <a:latin typeface="Times" panose="02020603050405020304" pitchFamily="18" charset="0"/>
              <a:cs typeface="Times" panose="02020603050405020304" pitchFamily="18" charset="0"/>
            </a:endParaRPr>
          </a:p>
        </p:txBody>
      </p:sp>
      <p:sp>
        <p:nvSpPr>
          <p:cNvPr id="8" name="TextBox 7">
            <a:extLst>
              <a:ext uri="{FF2B5EF4-FFF2-40B4-BE49-F238E27FC236}">
                <a16:creationId xmlns:a16="http://schemas.microsoft.com/office/drawing/2014/main" id="{91D01BC9-C2B8-0B61-CD5D-79CDD8818D50}"/>
              </a:ext>
            </a:extLst>
          </p:cNvPr>
          <p:cNvSpPr txBox="1"/>
          <p:nvPr/>
        </p:nvSpPr>
        <p:spPr>
          <a:xfrm>
            <a:off x="1936376" y="3514165"/>
            <a:ext cx="10578353" cy="4093428"/>
          </a:xfrm>
          <a:prstGeom prst="rect">
            <a:avLst/>
          </a:prstGeom>
          <a:noFill/>
        </p:spPr>
        <p:txBody>
          <a:bodyPr wrap="square">
            <a:spAutoFit/>
          </a:bodyPr>
          <a:lstStyle/>
          <a:p>
            <a:r>
              <a:rPr lang="en-US" dirty="0">
                <a:latin typeface="Times" panose="02020603050405020304" pitchFamily="18" charset="0"/>
                <a:cs typeface="Times" panose="02020603050405020304" pitchFamily="18" charset="0"/>
              </a:rPr>
              <a:t>&gt;&gt;&gt; def </a:t>
            </a:r>
            <a:r>
              <a:rPr lang="en-US" dirty="0" err="1">
                <a:latin typeface="Times" panose="02020603050405020304" pitchFamily="18" charset="0"/>
                <a:cs typeface="Times" panose="02020603050405020304" pitchFamily="18" charset="0"/>
              </a:rPr>
              <a:t>generate_message</a:t>
            </a:r>
            <a:r>
              <a:rPr lang="en-US" dirty="0">
                <a:latin typeface="Times" panose="02020603050405020304" pitchFamily="18" charset="0"/>
                <a:cs typeface="Times" panose="02020603050405020304" pitchFamily="18" charset="0"/>
              </a:rPr>
              <a:t>(concept): </a:t>
            </a:r>
          </a:p>
          <a:p>
            <a:r>
              <a:rPr lang="en-US" dirty="0">
                <a:latin typeface="Times" panose="02020603050405020304" pitchFamily="18" charset="0"/>
                <a:cs typeface="Times" panose="02020603050405020304" pitchFamily="18" charset="0"/>
              </a:rPr>
              <a:t>... def </a:t>
            </a:r>
            <a:r>
              <a:rPr lang="en-US" dirty="0" err="1">
                <a:latin typeface="Times" panose="02020603050405020304" pitchFamily="18" charset="0"/>
                <a:cs typeface="Times" panose="02020603050405020304" pitchFamily="18" charset="0"/>
              </a:rPr>
              <a:t>ret_message</a:t>
            </a:r>
            <a:r>
              <a:rPr lang="en-US" dirty="0">
                <a:latin typeface="Times" panose="02020603050405020304" pitchFamily="18" charset="0"/>
                <a:cs typeface="Times" panose="02020603050405020304" pitchFamily="18" charset="0"/>
              </a:rPr>
              <a:t>(): </a:t>
            </a:r>
          </a:p>
          <a:p>
            <a:r>
              <a:rPr lang="en-US" dirty="0">
                <a:latin typeface="Times" panose="02020603050405020304" pitchFamily="18" charset="0"/>
                <a:cs typeface="Times" panose="02020603050405020304" pitchFamily="18" charset="0"/>
              </a:rPr>
              <a:t>... return 'This is an example of ' + concept </a:t>
            </a:r>
          </a:p>
          <a:p>
            <a:r>
              <a:rPr lang="en-US" dirty="0">
                <a:latin typeface="Times" panose="02020603050405020304" pitchFamily="18" charset="0"/>
                <a:cs typeface="Times" panose="02020603050405020304" pitchFamily="18" charset="0"/>
              </a:rPr>
              <a:t>... return </a:t>
            </a:r>
            <a:r>
              <a:rPr lang="en-US" dirty="0" err="1">
                <a:latin typeface="Times" panose="02020603050405020304" pitchFamily="18" charset="0"/>
                <a:cs typeface="Times" panose="02020603050405020304" pitchFamily="18" charset="0"/>
              </a:rPr>
              <a:t>ret_message</a:t>
            </a:r>
            <a:r>
              <a:rPr lang="en-US" dirty="0">
                <a:latin typeface="Times" panose="02020603050405020304" pitchFamily="18" charset="0"/>
                <a:cs typeface="Times" panose="02020603050405020304" pitchFamily="18" charset="0"/>
              </a:rPr>
              <a:t> </a:t>
            </a:r>
          </a:p>
          <a:p>
            <a:r>
              <a:rPr lang="en-US" dirty="0">
                <a:latin typeface="Times" panose="02020603050405020304" pitchFamily="18" charset="0"/>
                <a:cs typeface="Times" panose="02020603050405020304" pitchFamily="18" charset="0"/>
              </a:rPr>
              <a:t>... </a:t>
            </a:r>
          </a:p>
          <a:p>
            <a:r>
              <a:rPr lang="en-US" dirty="0">
                <a:latin typeface="Times" panose="02020603050405020304" pitchFamily="18" charset="0"/>
                <a:cs typeface="Times" panose="02020603050405020304" pitchFamily="18" charset="0"/>
              </a:rPr>
              <a:t>&gt;&gt;&gt; </a:t>
            </a:r>
            <a:r>
              <a:rPr lang="en-US" dirty="0" err="1">
                <a:latin typeface="Times" panose="02020603050405020304" pitchFamily="18" charset="0"/>
                <a:cs typeface="Times" panose="02020603050405020304" pitchFamily="18" charset="0"/>
              </a:rPr>
              <a:t>call_func</a:t>
            </a:r>
            <a:r>
              <a:rPr lang="en-US" dirty="0">
                <a:latin typeface="Times" panose="02020603050405020304" pitchFamily="18" charset="0"/>
                <a:cs typeface="Times" panose="02020603050405020304" pitchFamily="18" charset="0"/>
              </a:rPr>
              <a:t> = </a:t>
            </a:r>
            <a:r>
              <a:rPr lang="en-US" dirty="0" err="1">
                <a:latin typeface="Times" panose="02020603050405020304" pitchFamily="18" charset="0"/>
                <a:cs typeface="Times" panose="02020603050405020304" pitchFamily="18" charset="0"/>
              </a:rPr>
              <a:t>generate_message</a:t>
            </a:r>
            <a:r>
              <a:rPr lang="en-US" dirty="0">
                <a:latin typeface="Times" panose="02020603050405020304" pitchFamily="18" charset="0"/>
                <a:cs typeface="Times" panose="02020603050405020304" pitchFamily="18" charset="0"/>
              </a:rPr>
              <a:t>('closures in Python’) </a:t>
            </a:r>
          </a:p>
          <a:p>
            <a:r>
              <a:rPr lang="en-US" dirty="0">
                <a:latin typeface="Times" panose="02020603050405020304" pitchFamily="18" charset="0"/>
                <a:cs typeface="Times" panose="02020603050405020304" pitchFamily="18" charset="0"/>
              </a:rPr>
              <a:t>&gt;&gt;&gt; </a:t>
            </a:r>
            <a:r>
              <a:rPr lang="en-US" dirty="0" err="1">
                <a:latin typeface="Times" panose="02020603050405020304" pitchFamily="18" charset="0"/>
                <a:cs typeface="Times" panose="02020603050405020304" pitchFamily="18" charset="0"/>
              </a:rPr>
              <a:t>call_func</a:t>
            </a:r>
            <a:endParaRPr lang="en-US" dirty="0">
              <a:latin typeface="Times" panose="02020603050405020304" pitchFamily="18" charset="0"/>
              <a:cs typeface="Times" panose="02020603050405020304" pitchFamily="18" charset="0"/>
            </a:endParaRPr>
          </a:p>
          <a:p>
            <a:r>
              <a:rPr lang="da-DK" dirty="0">
                <a:latin typeface="Times" panose="02020603050405020304" pitchFamily="18" charset="0"/>
                <a:cs typeface="Times" panose="02020603050405020304" pitchFamily="18" charset="0"/>
              </a:rPr>
              <a:t>&lt;function ret_message at 0x7fd138aa55f0</a:t>
            </a:r>
            <a:r>
              <a:rPr lang="en-US" dirty="0">
                <a:latin typeface="Times" panose="02020603050405020304" pitchFamily="18" charset="0"/>
                <a:cs typeface="Times" panose="02020603050405020304" pitchFamily="18" charset="0"/>
              </a:rPr>
              <a:t>&gt; </a:t>
            </a:r>
          </a:p>
          <a:p>
            <a:r>
              <a:rPr lang="en-US" dirty="0">
                <a:latin typeface="Times" panose="02020603050405020304" pitchFamily="18" charset="0"/>
                <a:cs typeface="Times" panose="02020603050405020304" pitchFamily="18" charset="0"/>
              </a:rPr>
              <a:t>&gt;&gt;&gt; </a:t>
            </a:r>
            <a:r>
              <a:rPr lang="en-US" dirty="0" err="1">
                <a:latin typeface="Times" panose="02020603050405020304" pitchFamily="18" charset="0"/>
                <a:cs typeface="Times" panose="02020603050405020304" pitchFamily="18" charset="0"/>
              </a:rPr>
              <a:t>call_func</a:t>
            </a:r>
            <a:r>
              <a:rPr lang="en-US" dirty="0">
                <a:latin typeface="Times" panose="02020603050405020304" pitchFamily="18" charset="0"/>
                <a:cs typeface="Times" panose="02020603050405020304" pitchFamily="18" charset="0"/>
              </a:rPr>
              <a:t>() </a:t>
            </a:r>
          </a:p>
          <a:p>
            <a:r>
              <a:rPr lang="en-US" dirty="0">
                <a:latin typeface="Times" panose="02020603050405020304" pitchFamily="18" charset="0"/>
                <a:cs typeface="Times" panose="02020603050405020304" pitchFamily="18" charset="0"/>
              </a:rPr>
              <a:t>'This is an example of closures in Python'</a:t>
            </a:r>
            <a:endParaRPr lang="en-IN"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2133764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Big</a:t>
            </a:r>
            <a:r>
              <a:rPr lang="en-IN" sz="3600" spc="-18" dirty="0">
                <a:latin typeface="Times New Roman"/>
                <a:cs typeface="Times New Roman"/>
              </a:rPr>
              <a:t> </a:t>
            </a:r>
            <a:r>
              <a:rPr lang="en-IN" sz="3600" spc="-6" dirty="0">
                <a:latin typeface="Times New Roman"/>
                <a:cs typeface="Times New Roman"/>
              </a:rPr>
              <a:t>Data</a:t>
            </a:r>
            <a:endParaRPr lang="en-IN" dirty="0"/>
          </a:p>
        </p:txBody>
      </p:sp>
      <p:sp>
        <p:nvSpPr>
          <p:cNvPr id="4" name="TextBox 3">
            <a:extLst>
              <a:ext uri="{FF2B5EF4-FFF2-40B4-BE49-F238E27FC236}">
                <a16:creationId xmlns:a16="http://schemas.microsoft.com/office/drawing/2014/main" id="{4A6F870A-0436-B043-67CD-B77CB360CFD3}"/>
              </a:ext>
            </a:extLst>
          </p:cNvPr>
          <p:cNvSpPr txBox="1"/>
          <p:nvPr/>
        </p:nvSpPr>
        <p:spPr>
          <a:xfrm>
            <a:off x="834481" y="1388453"/>
            <a:ext cx="7332132" cy="584775"/>
          </a:xfrm>
          <a:prstGeom prst="rect">
            <a:avLst/>
          </a:prstGeom>
          <a:noFill/>
        </p:spPr>
        <p:txBody>
          <a:bodyPr wrap="square">
            <a:spAutoFit/>
          </a:bodyPr>
          <a:lstStyle/>
          <a:p>
            <a:r>
              <a:rPr lang="en-US" sz="3200" b="1" dirty="0">
                <a:latin typeface="Times" panose="02020603050405020304" pitchFamily="18" charset="0"/>
                <a:cs typeface="Times" panose="02020603050405020304" pitchFamily="18" charset="0"/>
              </a:rPr>
              <a:t>HDFS: Files, Blocks, and Metadata</a:t>
            </a:r>
            <a:endParaRPr lang="en-IN" sz="3200" b="1" dirty="0">
              <a:latin typeface="Times" panose="02020603050405020304" pitchFamily="18" charset="0"/>
              <a:cs typeface="Times" panose="02020603050405020304" pitchFamily="18" charset="0"/>
            </a:endParaRPr>
          </a:p>
        </p:txBody>
      </p:sp>
      <p:sp>
        <p:nvSpPr>
          <p:cNvPr id="6" name="TextBox 5">
            <a:extLst>
              <a:ext uri="{FF2B5EF4-FFF2-40B4-BE49-F238E27FC236}">
                <a16:creationId xmlns:a16="http://schemas.microsoft.com/office/drawing/2014/main" id="{5540B85C-CE80-EF2C-4122-C66F920D3E3C}"/>
              </a:ext>
            </a:extLst>
          </p:cNvPr>
          <p:cNvSpPr txBox="1"/>
          <p:nvPr/>
        </p:nvSpPr>
        <p:spPr>
          <a:xfrm>
            <a:off x="834481" y="1973228"/>
            <a:ext cx="13524986" cy="4801314"/>
          </a:xfrm>
          <a:prstGeom prst="rect">
            <a:avLst/>
          </a:prstGeom>
          <a:noFill/>
        </p:spPr>
        <p:txBody>
          <a:bodyPr wrap="square">
            <a:spAutoFit/>
          </a:bodyPr>
          <a:lstStyle/>
          <a:p>
            <a:pPr marL="457200" indent="-457200">
              <a:buFont typeface="Wingdings" panose="05000000000000000000" pitchFamily="2" charset="2"/>
              <a:buChar char="Ø"/>
            </a:pPr>
            <a:r>
              <a:rPr lang="en-US" sz="3400" dirty="0">
                <a:latin typeface="Times" panose="02020603050405020304" pitchFamily="18" charset="0"/>
                <a:cs typeface="Times" panose="02020603050405020304" pitchFamily="18" charset="0"/>
              </a:rPr>
              <a:t>HDFS is a virtual filesystem where </a:t>
            </a:r>
            <a:r>
              <a:rPr lang="en-US" sz="3400" b="1" dirty="0">
                <a:latin typeface="Times" panose="02020603050405020304" pitchFamily="18" charset="0"/>
                <a:cs typeface="Times" panose="02020603050405020304" pitchFamily="18" charset="0"/>
              </a:rPr>
              <a:t>files</a:t>
            </a:r>
            <a:r>
              <a:rPr lang="en-US" sz="3400" dirty="0">
                <a:latin typeface="Times" panose="02020603050405020304" pitchFamily="18" charset="0"/>
                <a:cs typeface="Times" panose="02020603050405020304" pitchFamily="18" charset="0"/>
              </a:rPr>
              <a:t> are composed </a:t>
            </a:r>
            <a:r>
              <a:rPr lang="en-US" sz="3400" b="1" dirty="0">
                <a:latin typeface="Times" panose="02020603050405020304" pitchFamily="18" charset="0"/>
                <a:cs typeface="Times" panose="02020603050405020304" pitchFamily="18" charset="0"/>
              </a:rPr>
              <a:t>of blocks distributed </a:t>
            </a:r>
            <a:r>
              <a:rPr lang="en-US" sz="3400" dirty="0">
                <a:latin typeface="Times" panose="02020603050405020304" pitchFamily="18" charset="0"/>
                <a:cs typeface="Times" panose="02020603050405020304" pitchFamily="18" charset="0"/>
              </a:rPr>
              <a:t>across one or more nodes of the cluster. </a:t>
            </a:r>
          </a:p>
          <a:p>
            <a:pPr marL="457200" indent="-457200">
              <a:buFont typeface="Wingdings" panose="05000000000000000000" pitchFamily="2" charset="2"/>
              <a:buChar char="Ø"/>
            </a:pPr>
            <a:r>
              <a:rPr lang="en-US" sz="3400" dirty="0">
                <a:latin typeface="Times" panose="02020603050405020304" pitchFamily="18" charset="0"/>
                <a:cs typeface="Times" panose="02020603050405020304" pitchFamily="18" charset="0"/>
              </a:rPr>
              <a:t>Files are </a:t>
            </a:r>
            <a:r>
              <a:rPr lang="en-US" sz="3400" b="1" dirty="0">
                <a:latin typeface="Times" panose="02020603050405020304" pitchFamily="18" charset="0"/>
                <a:cs typeface="Times" panose="02020603050405020304" pitchFamily="18" charset="0"/>
              </a:rPr>
              <a:t>split indiscriminately</a:t>
            </a:r>
            <a:r>
              <a:rPr lang="en-US" sz="3400" dirty="0">
                <a:latin typeface="Times" panose="02020603050405020304" pitchFamily="18" charset="0"/>
                <a:cs typeface="Times" panose="02020603050405020304" pitchFamily="18" charset="0"/>
              </a:rPr>
              <a:t>, according to a configured block size upon uploading data into the filesystem, in a process known as </a:t>
            </a:r>
            <a:r>
              <a:rPr lang="en-US" sz="3400" b="1" dirty="0">
                <a:latin typeface="Times" panose="02020603050405020304" pitchFamily="18" charset="0"/>
                <a:cs typeface="Times" panose="02020603050405020304" pitchFamily="18" charset="0"/>
              </a:rPr>
              <a:t>ingestion</a:t>
            </a:r>
            <a:r>
              <a:rPr lang="en-US" sz="3400" dirty="0">
                <a:latin typeface="Times" panose="02020603050405020304" pitchFamily="18" charset="0"/>
                <a:cs typeface="Times" panose="02020603050405020304" pitchFamily="18" charset="0"/>
              </a:rPr>
              <a:t>. </a:t>
            </a:r>
          </a:p>
          <a:p>
            <a:pPr marL="457200" indent="-457200">
              <a:buFont typeface="Wingdings" panose="05000000000000000000" pitchFamily="2" charset="2"/>
              <a:buChar char="Ø"/>
            </a:pPr>
            <a:r>
              <a:rPr lang="en-US" sz="3400" dirty="0">
                <a:latin typeface="Times" panose="02020603050405020304" pitchFamily="18" charset="0"/>
                <a:cs typeface="Times" panose="02020603050405020304" pitchFamily="18" charset="0"/>
              </a:rPr>
              <a:t>The </a:t>
            </a:r>
            <a:r>
              <a:rPr lang="en-US" sz="3400" b="1" dirty="0">
                <a:latin typeface="Times" panose="02020603050405020304" pitchFamily="18" charset="0"/>
                <a:cs typeface="Times" panose="02020603050405020304" pitchFamily="18" charset="0"/>
              </a:rPr>
              <a:t>blocks are then distributed and replicated across cluster nodes </a:t>
            </a:r>
            <a:r>
              <a:rPr lang="en-US" sz="3400" dirty="0">
                <a:latin typeface="Times" panose="02020603050405020304" pitchFamily="18" charset="0"/>
                <a:cs typeface="Times" panose="02020603050405020304" pitchFamily="18" charset="0"/>
              </a:rPr>
              <a:t>to achieve fault tolerance and additional opportunities for processing data locally (the design goal of “bringing the computation to the data”). </a:t>
            </a:r>
          </a:p>
          <a:p>
            <a:pPr marL="457200" indent="-457200">
              <a:buFont typeface="Wingdings" panose="05000000000000000000" pitchFamily="2" charset="2"/>
              <a:buChar char="Ø"/>
            </a:pPr>
            <a:r>
              <a:rPr lang="en-US" sz="3400" dirty="0">
                <a:latin typeface="Times" panose="02020603050405020304" pitchFamily="18" charset="0"/>
                <a:cs typeface="Times" panose="02020603050405020304" pitchFamily="18" charset="0"/>
              </a:rPr>
              <a:t>HDFS </a:t>
            </a:r>
            <a:r>
              <a:rPr lang="en-US" sz="3400" b="1" dirty="0">
                <a:latin typeface="Times" panose="02020603050405020304" pitchFamily="18" charset="0"/>
                <a:cs typeface="Times" panose="02020603050405020304" pitchFamily="18" charset="0"/>
              </a:rPr>
              <a:t>blocks are stored and managed </a:t>
            </a:r>
            <a:r>
              <a:rPr lang="en-US" sz="3400" dirty="0">
                <a:latin typeface="Times" panose="02020603050405020304" pitchFamily="18" charset="0"/>
                <a:cs typeface="Times" panose="02020603050405020304" pitchFamily="18" charset="0"/>
              </a:rPr>
              <a:t>on a slave node in HDFS cluster process called the </a:t>
            </a:r>
            <a:r>
              <a:rPr lang="en-US" sz="3400" b="1" dirty="0">
                <a:latin typeface="Times" panose="02020603050405020304" pitchFamily="18" charset="0"/>
                <a:cs typeface="Times" panose="02020603050405020304" pitchFamily="18" charset="0"/>
              </a:rPr>
              <a:t>DataNode</a:t>
            </a:r>
            <a:r>
              <a:rPr lang="en-US" sz="3400" dirty="0">
                <a:latin typeface="Times" panose="02020603050405020304" pitchFamily="18" charset="0"/>
                <a:cs typeface="Times" panose="02020603050405020304" pitchFamily="18" charset="0"/>
              </a:rPr>
              <a:t>.</a:t>
            </a:r>
            <a:endParaRPr lang="en-IN" sz="34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564745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Big</a:t>
            </a:r>
            <a:r>
              <a:rPr lang="en-IN" sz="3600" spc="-18" dirty="0">
                <a:latin typeface="Times New Roman"/>
                <a:cs typeface="Times New Roman"/>
              </a:rPr>
              <a:t> </a:t>
            </a:r>
            <a:r>
              <a:rPr lang="en-IN" sz="3600" spc="-6" dirty="0">
                <a:latin typeface="Times New Roman"/>
                <a:cs typeface="Times New Roman"/>
              </a:rPr>
              <a:t>Data</a:t>
            </a:r>
            <a:endParaRPr lang="en-IN" dirty="0"/>
          </a:p>
        </p:txBody>
      </p:sp>
      <p:pic>
        <p:nvPicPr>
          <p:cNvPr id="3" name="Picture 2">
            <a:extLst>
              <a:ext uri="{FF2B5EF4-FFF2-40B4-BE49-F238E27FC236}">
                <a16:creationId xmlns:a16="http://schemas.microsoft.com/office/drawing/2014/main" id="{F857D6B9-33FB-3B7E-095C-2E61373C30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32687" y="1700794"/>
            <a:ext cx="8726835" cy="5326539"/>
          </a:xfrm>
          <a:prstGeom prst="rect">
            <a:avLst/>
          </a:prstGeom>
          <a:noFill/>
          <a:ln>
            <a:noFill/>
          </a:ln>
        </p:spPr>
      </p:pic>
    </p:spTree>
    <p:extLst>
      <p:ext uri="{BB962C8B-B14F-4D97-AF65-F5344CB8AC3E}">
        <p14:creationId xmlns:p14="http://schemas.microsoft.com/office/powerpoint/2010/main" val="4125508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https://www.researchgate.net/publication/270448794/figure/fig6/AS:295098651824130@1447368409317/Word-count-program-flow-executed-with-MapReduce-5.png"/>
          <p:cNvSpPr>
            <a:spLocks noChangeAspect="1" noChangeArrowheads="1"/>
          </p:cNvSpPr>
          <p:nvPr/>
        </p:nvSpPr>
        <p:spPr bwMode="auto">
          <a:xfrm>
            <a:off x="3322108" y="251407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p:cNvPicPr>
            <a:picLocks noChangeAspect="1"/>
          </p:cNvPicPr>
          <p:nvPr/>
        </p:nvPicPr>
        <p:blipFill rotWithShape="1">
          <a:blip r:embed="rId2"/>
          <a:srcRect b="9013"/>
          <a:stretch/>
        </p:blipFill>
        <p:spPr>
          <a:xfrm>
            <a:off x="810717" y="812047"/>
            <a:ext cx="13366154" cy="5470220"/>
          </a:xfrm>
          <a:prstGeom prst="rect">
            <a:avLst/>
          </a:prstGeom>
        </p:spPr>
      </p:pic>
      <p:sp>
        <p:nvSpPr>
          <p:cNvPr id="12" name="Rectangle 11"/>
          <p:cNvSpPr/>
          <p:nvPr/>
        </p:nvSpPr>
        <p:spPr>
          <a:xfrm>
            <a:off x="3474508" y="6462524"/>
            <a:ext cx="8696061" cy="492443"/>
          </a:xfrm>
          <a:prstGeom prst="rect">
            <a:avLst/>
          </a:prstGeom>
        </p:spPr>
        <p:txBody>
          <a:bodyPr wrap="square">
            <a:spAutoFit/>
          </a:bodyPr>
          <a:lstStyle/>
          <a:p>
            <a:r>
              <a:rPr lang="en-US" dirty="0">
                <a:solidFill>
                  <a:srgbClr val="262626"/>
                </a:solidFill>
                <a:latin typeface="Inter Var"/>
              </a:rPr>
              <a:t>Fig. Word count program flow executed with </a:t>
            </a:r>
            <a:r>
              <a:rPr lang="en-US" dirty="0" err="1">
                <a:solidFill>
                  <a:srgbClr val="262626"/>
                </a:solidFill>
                <a:latin typeface="Inter Var"/>
              </a:rPr>
              <a:t>MapReduce</a:t>
            </a:r>
            <a:r>
              <a:rPr lang="en-US" dirty="0">
                <a:solidFill>
                  <a:srgbClr val="262626"/>
                </a:solidFill>
                <a:latin typeface="Inter Var"/>
              </a:rPr>
              <a:t>. </a:t>
            </a:r>
            <a:endParaRPr lang="en-IN" dirty="0"/>
          </a:p>
        </p:txBody>
      </p:sp>
    </p:spTree>
    <p:extLst>
      <p:ext uri="{BB962C8B-B14F-4D97-AF65-F5344CB8AC3E}">
        <p14:creationId xmlns:p14="http://schemas.microsoft.com/office/powerpoint/2010/main" val="2489035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spc="-6" dirty="0">
                <a:latin typeface="Times New Roman"/>
                <a:cs typeface="Times New Roman"/>
              </a:rPr>
              <a:t>Introduction</a:t>
            </a:r>
            <a:r>
              <a:rPr lang="en-IN" sz="3600" spc="-30" dirty="0">
                <a:latin typeface="Times New Roman"/>
                <a:cs typeface="Times New Roman"/>
              </a:rPr>
              <a:t> </a:t>
            </a:r>
            <a:r>
              <a:rPr lang="en-IN" sz="3600" spc="-6" dirty="0">
                <a:latin typeface="Times New Roman"/>
                <a:cs typeface="Times New Roman"/>
              </a:rPr>
              <a:t>to</a:t>
            </a:r>
            <a:r>
              <a:rPr lang="en-IN" sz="3600" spc="-24" dirty="0">
                <a:latin typeface="Times New Roman"/>
                <a:cs typeface="Times New Roman"/>
              </a:rPr>
              <a:t> </a:t>
            </a:r>
            <a:r>
              <a:rPr lang="en-IN" sz="3600" spc="-6" dirty="0">
                <a:latin typeface="Times New Roman"/>
                <a:cs typeface="Times New Roman"/>
              </a:rPr>
              <a:t>Big</a:t>
            </a:r>
            <a:r>
              <a:rPr lang="en-IN" sz="3600" spc="-18" dirty="0">
                <a:latin typeface="Times New Roman"/>
                <a:cs typeface="Times New Roman"/>
              </a:rPr>
              <a:t> </a:t>
            </a:r>
            <a:r>
              <a:rPr lang="en-IN" sz="3600" spc="-6" dirty="0">
                <a:latin typeface="Times New Roman"/>
                <a:cs typeface="Times New Roman"/>
              </a:rPr>
              <a:t>Data</a:t>
            </a:r>
            <a:endParaRPr lang="en-IN" dirty="0"/>
          </a:p>
        </p:txBody>
      </p:sp>
      <p:pic>
        <p:nvPicPr>
          <p:cNvPr id="4" name="Picture 3">
            <a:extLst>
              <a:ext uri="{FF2B5EF4-FFF2-40B4-BE49-F238E27FC236}">
                <a16:creationId xmlns:a16="http://schemas.microsoft.com/office/drawing/2014/main" id="{A0EDA44B-375F-0058-FEAF-41D442E045E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70667" y="1973228"/>
            <a:ext cx="9381067" cy="6358452"/>
          </a:xfrm>
          <a:prstGeom prst="rect">
            <a:avLst/>
          </a:prstGeom>
          <a:noFill/>
          <a:ln>
            <a:noFill/>
          </a:ln>
        </p:spPr>
      </p:pic>
      <p:sp>
        <p:nvSpPr>
          <p:cNvPr id="6" name="TextBox 5">
            <a:extLst>
              <a:ext uri="{FF2B5EF4-FFF2-40B4-BE49-F238E27FC236}">
                <a16:creationId xmlns:a16="http://schemas.microsoft.com/office/drawing/2014/main" id="{01AF3AAE-02E6-F720-2E0D-8AD65324A82B}"/>
              </a:ext>
            </a:extLst>
          </p:cNvPr>
          <p:cNvSpPr txBox="1"/>
          <p:nvPr/>
        </p:nvSpPr>
        <p:spPr>
          <a:xfrm>
            <a:off x="956661" y="1480785"/>
            <a:ext cx="7332132" cy="492443"/>
          </a:xfrm>
          <a:prstGeom prst="rect">
            <a:avLst/>
          </a:prstGeom>
          <a:noFill/>
        </p:spPr>
        <p:txBody>
          <a:bodyPr wrap="square">
            <a:spAutoFit/>
          </a:bodyPr>
          <a:lstStyle/>
          <a:p>
            <a:r>
              <a:rPr lang="en-US" dirty="0"/>
              <a:t>Anatomy of an HDFS read operation</a:t>
            </a:r>
            <a:endParaRPr lang="en-IN" dirty="0"/>
          </a:p>
        </p:txBody>
      </p:sp>
    </p:spTree>
    <p:extLst>
      <p:ext uri="{BB962C8B-B14F-4D97-AF65-F5344CB8AC3E}">
        <p14:creationId xmlns:p14="http://schemas.microsoft.com/office/powerpoint/2010/main" val="2007524062"/>
      </p:ext>
    </p:extLst>
  </p:cSld>
  <p:clrMapOvr>
    <a:masterClrMapping/>
  </p:clrMapOvr>
</p:sld>
</file>

<file path=ppt/theme/theme1.xml><?xml version="1.0" encoding="utf-8"?>
<a:theme xmlns:a="http://schemas.openxmlformats.org/drawingml/2006/main" name="Template with Water Mar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genda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 Divid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p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 with Water Mark</Template>
  <TotalTime>5285</TotalTime>
  <Words>3882</Words>
  <Application>Microsoft Office PowerPoint</Application>
  <PresentationFormat>Custom</PresentationFormat>
  <Paragraphs>376</Paragraphs>
  <Slides>52</Slides>
  <Notes>1</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52</vt:i4>
      </vt:variant>
    </vt:vector>
  </HeadingPairs>
  <TitlesOfParts>
    <vt:vector size="65" baseType="lpstr">
      <vt:lpstr>Arial</vt:lpstr>
      <vt:lpstr>Calibri</vt:lpstr>
      <vt:lpstr>Inter Var</vt:lpstr>
      <vt:lpstr>Nobel-Book</vt:lpstr>
      <vt:lpstr>Roboto Medium</vt:lpstr>
      <vt:lpstr>Times</vt:lpstr>
      <vt:lpstr>Times New Roman</vt:lpstr>
      <vt:lpstr>Wingdings</vt:lpstr>
      <vt:lpstr>Template with Water Mark</vt:lpstr>
      <vt:lpstr>Agenda Slides</vt:lpstr>
      <vt:lpstr>Slide Divider</vt:lpstr>
      <vt:lpstr>Copy Slides</vt:lpstr>
      <vt:lpstr>Thank You</vt:lpstr>
      <vt:lpstr>UNIT-1 Introducing Big Data, Hadoop, and Spark</vt:lpstr>
      <vt:lpstr>Introduction to bigdata</vt:lpstr>
      <vt:lpstr>PowerPoint Presentation</vt:lpstr>
      <vt:lpstr>PowerPoint Presentation</vt:lpstr>
      <vt:lpstr>Introduction to Big Data</vt:lpstr>
      <vt:lpstr>Introduction to Big Data</vt:lpstr>
      <vt:lpstr>Introduction to Big Data</vt:lpstr>
      <vt:lpstr>PowerPoint Presentation</vt:lpstr>
      <vt:lpstr>Introduction to Big Data</vt:lpstr>
      <vt:lpstr>Introduction to Big Data</vt:lpstr>
      <vt:lpstr>PowerPoint Presentation</vt:lpstr>
      <vt:lpstr>PowerPoint Presentation</vt:lpstr>
      <vt:lpstr>Introduction to Big Data</vt:lpstr>
      <vt:lpstr>Introduction to Big Data</vt:lpstr>
      <vt:lpstr>Introduction to Big Data</vt:lpstr>
      <vt:lpstr>Introduction to Big Data</vt:lpstr>
      <vt:lpstr>PowerPoint Presentation</vt:lpstr>
      <vt:lpstr>Introduction to Apache Spark</vt:lpstr>
      <vt:lpstr>Introduction to Spark</vt:lpstr>
      <vt:lpstr>Introduction to Spark</vt:lpstr>
      <vt:lpstr>Introduction to Spark</vt:lpstr>
      <vt:lpstr>Introduction to Spark</vt:lpstr>
      <vt:lpstr>Introduction to Spark</vt:lpstr>
      <vt:lpstr>Introduction to Spark</vt:lpstr>
      <vt:lpstr>Introduction to Spark</vt:lpstr>
      <vt:lpstr>Introduction to Spark</vt:lpstr>
      <vt:lpstr>Introduction to Spark</vt:lpstr>
      <vt:lpstr>Introduction to Spark</vt:lpstr>
      <vt:lpstr>Introduction to Spark</vt:lpstr>
      <vt:lpstr>Introduction to Spark</vt:lpstr>
      <vt:lpstr>Introduction to Spark</vt:lpstr>
      <vt:lpstr>Introduction to Spark</vt:lpstr>
      <vt:lpstr>Functional Programming Using Python</vt:lpstr>
      <vt:lpstr>Introduction to Spark</vt:lpstr>
      <vt:lpstr>Introduction to Spark</vt:lpstr>
      <vt:lpstr>Introduction to Spark</vt:lpstr>
      <vt:lpstr>Introduction to Spark</vt:lpstr>
      <vt:lpstr>PowerPoint Presentation</vt:lpstr>
      <vt:lpstr>Introduction to Spark</vt:lpstr>
      <vt:lpstr>Introduction to Spark</vt:lpstr>
      <vt:lpstr>PowerPoint Presentation</vt:lpstr>
      <vt:lpstr>Introduction to Spark</vt:lpstr>
      <vt:lpstr>Introduction to Spark</vt:lpstr>
      <vt:lpstr>PowerPoint Presentation</vt:lpstr>
      <vt:lpstr>Introduction to Spark</vt:lpstr>
      <vt:lpstr>PowerPoint Presentation</vt:lpstr>
      <vt:lpstr>Introduction to Spark</vt:lpstr>
      <vt:lpstr>Introduction to Spark</vt:lpstr>
      <vt:lpstr>Introduction to Spark</vt:lpstr>
      <vt:lpstr>Introduction to Spark</vt:lpstr>
      <vt:lpstr>Introduction to Spark</vt:lpstr>
      <vt:lpstr>Introduction to Spark</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A Ajil</cp:lastModifiedBy>
  <cp:revision>87</cp:revision>
  <dcterms:created xsi:type="dcterms:W3CDTF">2020-06-11T05:44:30Z</dcterms:created>
  <dcterms:modified xsi:type="dcterms:W3CDTF">2024-10-10T04:32:06Z</dcterms:modified>
</cp:coreProperties>
</file>